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4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5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134806944" r:id="rId2"/>
    <p:sldId id="2134806928" r:id="rId3"/>
    <p:sldId id="258" r:id="rId4"/>
    <p:sldId id="259" r:id="rId5"/>
    <p:sldId id="260" r:id="rId6"/>
    <p:sldId id="261" r:id="rId7"/>
    <p:sldId id="262" r:id="rId8"/>
    <p:sldId id="263" r:id="rId9"/>
    <p:sldId id="2134806945" r:id="rId10"/>
    <p:sldId id="2134806946" r:id="rId11"/>
    <p:sldId id="270" r:id="rId12"/>
    <p:sldId id="269" r:id="rId13"/>
    <p:sldId id="274" r:id="rId14"/>
    <p:sldId id="275" r:id="rId15"/>
    <p:sldId id="276" r:id="rId16"/>
    <p:sldId id="2134806907" r:id="rId17"/>
    <p:sldId id="277" r:id="rId18"/>
    <p:sldId id="271" r:id="rId19"/>
    <p:sldId id="2134806897" r:id="rId20"/>
    <p:sldId id="2134806937" r:id="rId21"/>
    <p:sldId id="2134806939" r:id="rId22"/>
    <p:sldId id="2134806940" r:id="rId23"/>
    <p:sldId id="2134806941" r:id="rId24"/>
    <p:sldId id="2134806942" r:id="rId25"/>
    <p:sldId id="2134806938" r:id="rId26"/>
    <p:sldId id="2134806934" r:id="rId27"/>
    <p:sldId id="2134806930" r:id="rId28"/>
    <p:sldId id="2134806935" r:id="rId29"/>
    <p:sldId id="2134806927" r:id="rId30"/>
    <p:sldId id="2134806859" r:id="rId31"/>
    <p:sldId id="2449" r:id="rId32"/>
  </p:sldIdLst>
  <p:sldSz cx="9144000" cy="5143500" type="screen16x9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B3D"/>
    <a:srgbClr val="0A6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ітлий стиль 3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із теми 1 –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B4B98B0-60AC-42C2-AFA5-B58CD77FA1E5}" styleName="Світлий стиль 1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ітлий стиль 2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Світлий стиль 1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ітлий стиль 1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ітлий стиль 1 –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ітлий стиль 1 –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775" autoAdjust="0"/>
  </p:normalViewPr>
  <p:slideViewPr>
    <p:cSldViewPr snapToGrid="0" snapToObjects="1">
      <p:cViewPr varScale="1">
        <p:scale>
          <a:sx n="110" d="100"/>
          <a:sy n="110" d="100"/>
        </p:scale>
        <p:origin x="456" y="8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-36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084507042253521E-2"/>
          <c:y val="4.2200857807200232E-2"/>
          <c:w val="0.96901408450704229"/>
          <c:h val="0.675527572485715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-4.2253521126760559E-3"/>
                  <c:y val="-2.2566995768688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61-4C8B-AD44-18553E39C0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Аркуш1!$A$2:$A$10</c:f>
              <c:strCache>
                <c:ptCount val="9"/>
                <c:pt idx="0">
                  <c:v>Національний інститут серцево-судинної хірургії</c:v>
                </c:pt>
                <c:pt idx="1">
                  <c:v>Національний інститут терапії </c:v>
                </c:pt>
                <c:pt idx="2">
                  <c:v>Інститут нейрохірургії</c:v>
                </c:pt>
                <c:pt idx="3">
                  <c:v>Інститут патології хребта та суглобів</c:v>
                </c:pt>
                <c:pt idx="4">
                  <c:v>ННЦ Інститут кардіології </c:v>
                </c:pt>
                <c:pt idx="5">
                  <c:v>Інститут геронтології </c:v>
                </c:pt>
                <c:pt idx="6">
                  <c:v>Інститут проблем ендокринної патології </c:v>
                </c:pt>
                <c:pt idx="7">
                  <c:v>Інститут неврології, психіатрії та наркології</c:v>
                </c:pt>
                <c:pt idx="8">
                  <c:v>Інституту урології</c:v>
                </c:pt>
              </c:strCache>
            </c:strRef>
          </c:cat>
          <c:val>
            <c:numRef>
              <c:f>Аркуш1!$B$2:$B$10</c:f>
              <c:numCache>
                <c:formatCode>General</c:formatCode>
                <c:ptCount val="9"/>
                <c:pt idx="0">
                  <c:v>43527</c:v>
                </c:pt>
                <c:pt idx="1">
                  <c:v>43119</c:v>
                </c:pt>
                <c:pt idx="2">
                  <c:v>38072</c:v>
                </c:pt>
                <c:pt idx="3">
                  <c:v>22403</c:v>
                </c:pt>
                <c:pt idx="4">
                  <c:v>19938</c:v>
                </c:pt>
                <c:pt idx="5">
                  <c:v>19322</c:v>
                </c:pt>
                <c:pt idx="6">
                  <c:v>17909</c:v>
                </c:pt>
                <c:pt idx="7">
                  <c:v>14666</c:v>
                </c:pt>
                <c:pt idx="8">
                  <c:v>6148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76-4B3E-8BDA-C893F98BA138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8 міс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432098765431957E-3"/>
                  <c:y val="-4.3116702217333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76-4B3E-8BDA-C893F98BA138}"/>
                </c:ext>
              </c:extLst>
            </c:dLbl>
            <c:dLbl>
              <c:idx val="1"/>
              <c:layout>
                <c:manualLayout>
                  <c:x val="1.6975308641975308E-2"/>
                  <c:y val="-3.0797644440952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76-4B3E-8BDA-C893F98BA138}"/>
                </c:ext>
              </c:extLst>
            </c:dLbl>
            <c:dLbl>
              <c:idx val="2"/>
              <c:layout>
                <c:manualLayout>
                  <c:x val="9.2592592592592587E-3"/>
                  <c:y val="-4.3116702217333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76-4B3E-8BDA-C893F98BA138}"/>
                </c:ext>
              </c:extLst>
            </c:dLbl>
            <c:dLbl>
              <c:idx val="7"/>
              <c:layout>
                <c:manualLayout>
                  <c:x val="1.8309859154929473E-2"/>
                  <c:y val="-2.8208744710860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61-4C8B-AD44-18553E39C0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Аркуш1!$A$2:$A$10</c:f>
              <c:strCache>
                <c:ptCount val="9"/>
                <c:pt idx="0">
                  <c:v>Національний інститут серцево-судинної хірургії</c:v>
                </c:pt>
                <c:pt idx="1">
                  <c:v>Національний інститут терапії </c:v>
                </c:pt>
                <c:pt idx="2">
                  <c:v>Інститут нейрохірургії</c:v>
                </c:pt>
                <c:pt idx="3">
                  <c:v>Інститут патології хребта та суглобів</c:v>
                </c:pt>
                <c:pt idx="4">
                  <c:v>ННЦ Інститут кардіології </c:v>
                </c:pt>
                <c:pt idx="5">
                  <c:v>Інститут геронтології </c:v>
                </c:pt>
                <c:pt idx="6">
                  <c:v>Інститут проблем ендокринної патології </c:v>
                </c:pt>
                <c:pt idx="7">
                  <c:v>Інститут неврології, психіатрії та наркології</c:v>
                </c:pt>
                <c:pt idx="8">
                  <c:v>Інституту урології</c:v>
                </c:pt>
              </c:strCache>
            </c:strRef>
          </c:cat>
          <c:val>
            <c:numRef>
              <c:f>Аркуш1!$C$2:$C$10</c:f>
              <c:numCache>
                <c:formatCode>General</c:formatCode>
                <c:ptCount val="9"/>
                <c:pt idx="0">
                  <c:v>33695</c:v>
                </c:pt>
                <c:pt idx="1">
                  <c:v>19106</c:v>
                </c:pt>
                <c:pt idx="2">
                  <c:v>25528</c:v>
                </c:pt>
                <c:pt idx="3">
                  <c:v>15303</c:v>
                </c:pt>
                <c:pt idx="4">
                  <c:v>13292</c:v>
                </c:pt>
                <c:pt idx="5">
                  <c:v>9521</c:v>
                </c:pt>
                <c:pt idx="6">
                  <c:v>14283</c:v>
                </c:pt>
                <c:pt idx="7">
                  <c:v>11586</c:v>
                </c:pt>
                <c:pt idx="8">
                  <c:v>4639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76-4B3E-8BDA-C893F98BA138}"/>
            </c:ext>
          </c:extLst>
        </c:ser>
        <c:ser>
          <c:idx val="2"/>
          <c:order val="2"/>
          <c:tx>
            <c:strRef>
              <c:f>Аркуш1!#REF!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Аркуш1!$A$2:$A$10</c:f>
              <c:strCache>
                <c:ptCount val="9"/>
                <c:pt idx="0">
                  <c:v>Національний інститут серцево-судинної хірургії</c:v>
                </c:pt>
                <c:pt idx="1">
                  <c:v>Національний інститут терапії </c:v>
                </c:pt>
                <c:pt idx="2">
                  <c:v>Інститут нейрохірургії</c:v>
                </c:pt>
                <c:pt idx="3">
                  <c:v>Інститут патології хребта та суглобів</c:v>
                </c:pt>
                <c:pt idx="4">
                  <c:v>ННЦ Інститут кардіології </c:v>
                </c:pt>
                <c:pt idx="5">
                  <c:v>Інститут геронтології </c:v>
                </c:pt>
                <c:pt idx="6">
                  <c:v>Інститут проблем ендокринної патології </c:v>
                </c:pt>
                <c:pt idx="7">
                  <c:v>Інститут неврології, психіатрії та наркології</c:v>
                </c:pt>
                <c:pt idx="8">
                  <c:v>Інституту урології</c:v>
                </c:pt>
              </c:strCache>
            </c:strRef>
          </c:cat>
          <c:val>
            <c:numRef>
              <c:f>Аркуш1!#REF!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76-4B3E-8BDA-C893F98BA138}"/>
            </c:ext>
          </c:extLst>
        </c:ser>
        <c:ser>
          <c:idx val="3"/>
          <c:order val="3"/>
          <c:tx>
            <c:strRef>
              <c:f>Аркуш1!#REF!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Аркуш1!$A$2:$A$10</c:f>
              <c:strCache>
                <c:ptCount val="9"/>
                <c:pt idx="0">
                  <c:v>Національний інститут серцево-судинної хірургії</c:v>
                </c:pt>
                <c:pt idx="1">
                  <c:v>Національний інститут терапії </c:v>
                </c:pt>
                <c:pt idx="2">
                  <c:v>Інститут нейрохірургії</c:v>
                </c:pt>
                <c:pt idx="3">
                  <c:v>Інститут патології хребта та суглобів</c:v>
                </c:pt>
                <c:pt idx="4">
                  <c:v>ННЦ Інститут кардіології </c:v>
                </c:pt>
                <c:pt idx="5">
                  <c:v>Інститут геронтології </c:v>
                </c:pt>
                <c:pt idx="6">
                  <c:v>Інститут проблем ендокринної патології </c:v>
                </c:pt>
                <c:pt idx="7">
                  <c:v>Інститут неврології, психіатрії та наркології</c:v>
                </c:pt>
                <c:pt idx="8">
                  <c:v>Інституту урології</c:v>
                </c:pt>
              </c:strCache>
            </c:strRef>
          </c:cat>
          <c:val>
            <c:numRef>
              <c:f>Аркуш1!#REF!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76-4B3E-8BDA-C893F98BA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6712864"/>
        <c:axId val="386721504"/>
      </c:barChart>
      <c:catAx>
        <c:axId val="38671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21504"/>
        <c:crosses val="autoZero"/>
        <c:auto val="1"/>
        <c:lblAlgn val="ctr"/>
        <c:lblOffset val="100"/>
        <c:noMultiLvlLbl val="0"/>
      </c:catAx>
      <c:valAx>
        <c:axId val="3867215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671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1830985915492953"/>
          <c:y val="4.3803960330064548E-2"/>
          <c:w val="0.25675779083952532"/>
          <c:h val="0.105224889866560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23965842297878E-2"/>
          <c:y val="7.1998889060989488E-2"/>
          <c:w val="0.93408661417322836"/>
          <c:h val="0.6248859379946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68 пакет (річна сума згідно договору)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Аркуш1!$A$2:$A$11</c:f>
              <c:strCache>
                <c:ptCount val="10"/>
                <c:pt idx="0">
                  <c:v>Національний інститут терапії </c:v>
                </c:pt>
                <c:pt idx="1">
                  <c:v>Інститут стоматології та щелепно-лицевої хірургії</c:v>
                </c:pt>
                <c:pt idx="2">
                  <c:v>Інститут медицини праці</c:v>
                </c:pt>
                <c:pt idx="3">
                  <c:v>Інститут геронтології </c:v>
                </c:pt>
                <c:pt idx="4">
                  <c:v>Інститут гастроентерології </c:v>
                </c:pt>
                <c:pt idx="5">
                  <c:v>Інститут проблем ендокринної патології</c:v>
                </c:pt>
                <c:pt idx="6">
                  <c:v>Інститут патології крові </c:v>
                </c:pt>
                <c:pt idx="7">
                  <c:v>Інститут охорони здоров’я дітей та підлітків</c:v>
                </c:pt>
                <c:pt idx="8">
                  <c:v>Інститут дерматології та венерології</c:v>
                </c:pt>
                <c:pt idx="9">
                  <c:v>Інститут спадкової патології</c:v>
                </c:pt>
              </c:strCache>
            </c:strRef>
          </c:cat>
          <c:val>
            <c:numRef>
              <c:f>Аркуш1!$B$2:$B$11</c:f>
              <c:numCache>
                <c:formatCode>General</c:formatCode>
                <c:ptCount val="10"/>
                <c:pt idx="0">
                  <c:v>61.62</c:v>
                </c:pt>
                <c:pt idx="1">
                  <c:v>34.01</c:v>
                </c:pt>
                <c:pt idx="2">
                  <c:v>29.99</c:v>
                </c:pt>
                <c:pt idx="3">
                  <c:v>70.78</c:v>
                </c:pt>
                <c:pt idx="4">
                  <c:v>65.17</c:v>
                </c:pt>
                <c:pt idx="5">
                  <c:v>55.52</c:v>
                </c:pt>
                <c:pt idx="6">
                  <c:v>51.11</c:v>
                </c:pt>
                <c:pt idx="7">
                  <c:v>76.38</c:v>
                </c:pt>
                <c:pt idx="8">
                  <c:v>40.700000000000003</c:v>
                </c:pt>
                <c:pt idx="9">
                  <c:v>10.79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76-4B3E-8BDA-C893F98BA138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січень-серпень ("зароблені" кошти)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5432098765431957E-3"/>
                  <c:y val="-4.3116702217333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76-4B3E-8BDA-C893F98BA138}"/>
                </c:ext>
              </c:extLst>
            </c:dLbl>
            <c:dLbl>
              <c:idx val="1"/>
              <c:layout>
                <c:manualLayout>
                  <c:x val="1.6975308641975308E-2"/>
                  <c:y val="-3.0797644440952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76-4B3E-8BDA-C893F98BA138}"/>
                </c:ext>
              </c:extLst>
            </c:dLbl>
            <c:dLbl>
              <c:idx val="2"/>
              <c:layout>
                <c:manualLayout>
                  <c:x val="1.7709992236885831E-2"/>
                  <c:y val="-1.8697317189110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76-4B3E-8BDA-C893F98BA138}"/>
                </c:ext>
              </c:extLst>
            </c:dLbl>
            <c:dLbl>
              <c:idx val="4"/>
              <c:layout>
                <c:manualLayout>
                  <c:x val="-1.4084507042253522E-3"/>
                  <c:y val="-4.974243170745335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FF-47B6-B4F3-4406D61EEF55}"/>
                </c:ext>
              </c:extLst>
            </c:dLbl>
            <c:dLbl>
              <c:idx val="5"/>
              <c:layout>
                <c:manualLayout>
                  <c:x val="1.0179001578489491E-2"/>
                  <c:y val="-3.0797644440952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BD-4ABE-873E-6342236947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Аркуш1!$A$2:$A$11</c:f>
              <c:strCache>
                <c:ptCount val="10"/>
                <c:pt idx="0">
                  <c:v>Національний інститут терапії </c:v>
                </c:pt>
                <c:pt idx="1">
                  <c:v>Інститут стоматології та щелепно-лицевої хірургії</c:v>
                </c:pt>
                <c:pt idx="2">
                  <c:v>Інститут медицини праці</c:v>
                </c:pt>
                <c:pt idx="3">
                  <c:v>Інститут геронтології </c:v>
                </c:pt>
                <c:pt idx="4">
                  <c:v>Інститут гастроентерології </c:v>
                </c:pt>
                <c:pt idx="5">
                  <c:v>Інститут проблем ендокринної патології</c:v>
                </c:pt>
                <c:pt idx="6">
                  <c:v>Інститут патології крові </c:v>
                </c:pt>
                <c:pt idx="7">
                  <c:v>Інститут охорони здоров’я дітей та підлітків</c:v>
                </c:pt>
                <c:pt idx="8">
                  <c:v>Інститут дерматології та венерології</c:v>
                </c:pt>
                <c:pt idx="9">
                  <c:v>Інститут спадкової патології</c:v>
                </c:pt>
              </c:strCache>
            </c:strRef>
          </c:cat>
          <c:val>
            <c:numRef>
              <c:f>Аркуш1!$C$2:$C$11</c:f>
              <c:numCache>
                <c:formatCode>General</c:formatCode>
                <c:ptCount val="10"/>
                <c:pt idx="0">
                  <c:v>24.49</c:v>
                </c:pt>
                <c:pt idx="1">
                  <c:v>23.39</c:v>
                </c:pt>
                <c:pt idx="2">
                  <c:v>21.86</c:v>
                </c:pt>
                <c:pt idx="3">
                  <c:v>21.83</c:v>
                </c:pt>
                <c:pt idx="4">
                  <c:v>17.27</c:v>
                </c:pt>
                <c:pt idx="5">
                  <c:v>14.22</c:v>
                </c:pt>
                <c:pt idx="6">
                  <c:v>8.4600000000000009</c:v>
                </c:pt>
                <c:pt idx="7">
                  <c:v>5.46</c:v>
                </c:pt>
                <c:pt idx="8">
                  <c:v>0.03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76-4B3E-8BDA-C893F98BA138}"/>
            </c:ext>
          </c:extLst>
        </c:ser>
        <c:ser>
          <c:idx val="2"/>
          <c:order val="2"/>
          <c:tx>
            <c:strRef>
              <c:f>Аркуш1!#REF!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Аркуш1!$A$2:$A$11</c:f>
              <c:strCache>
                <c:ptCount val="10"/>
                <c:pt idx="0">
                  <c:v>Національний інститут терапії </c:v>
                </c:pt>
                <c:pt idx="1">
                  <c:v>Інститут стоматології та щелепно-лицевої хірургії</c:v>
                </c:pt>
                <c:pt idx="2">
                  <c:v>Інститут медицини праці</c:v>
                </c:pt>
                <c:pt idx="3">
                  <c:v>Інститут геронтології </c:v>
                </c:pt>
                <c:pt idx="4">
                  <c:v>Інститут гастроентерології </c:v>
                </c:pt>
                <c:pt idx="5">
                  <c:v>Інститут проблем ендокринної патології</c:v>
                </c:pt>
                <c:pt idx="6">
                  <c:v>Інститут патології крові </c:v>
                </c:pt>
                <c:pt idx="7">
                  <c:v>Інститут охорони здоров’я дітей та підлітків</c:v>
                </c:pt>
                <c:pt idx="8">
                  <c:v>Інститут дерматології та венерології</c:v>
                </c:pt>
                <c:pt idx="9">
                  <c:v>Інститут спадкової патології</c:v>
                </c:pt>
              </c:strCache>
            </c:strRef>
          </c:cat>
          <c:val>
            <c:numRef>
              <c:f>Аркуш1!#REF!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76-4B3E-8BDA-C893F98BA138}"/>
            </c:ext>
          </c:extLst>
        </c:ser>
        <c:ser>
          <c:idx val="3"/>
          <c:order val="3"/>
          <c:tx>
            <c:strRef>
              <c:f>Аркуш1!#REF!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Аркуш1!$A$2:$A$11</c:f>
              <c:strCache>
                <c:ptCount val="10"/>
                <c:pt idx="0">
                  <c:v>Національний інститут терапії </c:v>
                </c:pt>
                <c:pt idx="1">
                  <c:v>Інститут стоматології та щелепно-лицевої хірургії</c:v>
                </c:pt>
                <c:pt idx="2">
                  <c:v>Інститут медицини праці</c:v>
                </c:pt>
                <c:pt idx="3">
                  <c:v>Інститут геронтології </c:v>
                </c:pt>
                <c:pt idx="4">
                  <c:v>Інститут гастроентерології </c:v>
                </c:pt>
                <c:pt idx="5">
                  <c:v>Інститут проблем ендокринної патології</c:v>
                </c:pt>
                <c:pt idx="6">
                  <c:v>Інститут патології крові </c:v>
                </c:pt>
                <c:pt idx="7">
                  <c:v>Інститут охорони здоров’я дітей та підлітків</c:v>
                </c:pt>
                <c:pt idx="8">
                  <c:v>Інститут дерматології та венерології</c:v>
                </c:pt>
                <c:pt idx="9">
                  <c:v>Інститут спадкової патології</c:v>
                </c:pt>
              </c:strCache>
            </c:strRef>
          </c:cat>
          <c:val>
            <c:numRef>
              <c:f>Аркуш1!#REF!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76-4B3E-8BDA-C893F98BA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86712864"/>
        <c:axId val="386721504"/>
      </c:barChart>
      <c:catAx>
        <c:axId val="38671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21504"/>
        <c:crosses val="autoZero"/>
        <c:auto val="1"/>
        <c:lblAlgn val="ctr"/>
        <c:lblOffset val="100"/>
        <c:noMultiLvlLbl val="0"/>
      </c:catAx>
      <c:valAx>
        <c:axId val="38672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1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8.3719640678717983E-2"/>
          <c:y val="0.83157587766852359"/>
          <c:w val="0.30019840301652434"/>
          <c:h val="0.15740916204220501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26172976162289"/>
          <c:y val="2.7334157294649098E-2"/>
          <c:w val="0.95469342373869936"/>
          <c:h val="0.476313502990538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8 міс. 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Аркуш1!$A$2:$A$23</c:f>
              <c:strCache>
                <c:ptCount val="22"/>
                <c:pt idx="0">
                  <c:v>ННЦ хірургії та трансплантології</c:v>
                </c:pt>
                <c:pt idx="1">
                  <c:v>Національний інститут серцево-судинної хірургії</c:v>
                </c:pt>
                <c:pt idx="2">
                  <c:v>Інститут травматології та ортопедії </c:v>
                </c:pt>
                <c:pt idx="3">
                  <c:v>Інститут нейрохірургії </c:v>
                </c:pt>
                <c:pt idx="4">
                  <c:v>Інститут ендокринології та обміну речовин</c:v>
                </c:pt>
                <c:pt idx="5">
                  <c:v>ННЦ «Інститут кардіології</c:v>
                </c:pt>
                <c:pt idx="6">
                  <c:v>Інститут очних хвороб і тканинної терапії</c:v>
                </c:pt>
                <c:pt idx="7">
                  <c:v>ННЦ фтизіатрії, пульмонології та алергології  </c:v>
                </c:pt>
                <c:pt idx="8">
                  <c:v>Інститут стоматології та щелепно-лицевої хірургії</c:v>
                </c:pt>
                <c:pt idx="9">
                  <c:v>ННЦ радіаційної медицини, гематології та онкології </c:v>
                </c:pt>
                <c:pt idx="10">
                  <c:v>Інститут отоларингології і</c:v>
                </c:pt>
                <c:pt idx="11">
                  <c:v>Інститут загальної та невідкладної хірургії </c:v>
                </c:pt>
                <c:pt idx="12">
                  <c:v>Всеукраїнський центр материнства та дитинства</c:v>
                </c:pt>
                <c:pt idx="13">
                  <c:v>Інститут охорони здоров’я дітей та підлітків</c:v>
                </c:pt>
                <c:pt idx="14">
                  <c:v>Інститут спадкової патології</c:v>
                </c:pt>
                <c:pt idx="15">
                  <c:v>Інститут гастроентерології </c:v>
                </c:pt>
                <c:pt idx="16">
                  <c:v>Інститут медичної радіології та онкології</c:v>
                </c:pt>
                <c:pt idx="17">
                  <c:v>Інститут геронтології</c:v>
                </c:pt>
                <c:pt idx="18">
                  <c:v>Національний інститут терапії </c:v>
                </c:pt>
                <c:pt idx="19">
                  <c:v>Інститут патології хребта та суглобів </c:v>
                </c:pt>
                <c:pt idx="20">
                  <c:v>НПЦ ендоваскулярної нейрорентгенохірургії</c:v>
                </c:pt>
                <c:pt idx="21">
                  <c:v>Інституту урології </c:v>
                </c:pt>
              </c:strCache>
            </c:strRef>
          </c:cat>
          <c:val>
            <c:numRef>
              <c:f>Аркуш1!$B$2:$B$23</c:f>
              <c:numCache>
                <c:formatCode>General</c:formatCode>
                <c:ptCount val="22"/>
                <c:pt idx="0">
                  <c:v>36.4</c:v>
                </c:pt>
                <c:pt idx="1">
                  <c:v>21.04</c:v>
                </c:pt>
                <c:pt idx="2">
                  <c:v>19.05</c:v>
                </c:pt>
                <c:pt idx="3">
                  <c:v>10.08</c:v>
                </c:pt>
                <c:pt idx="4">
                  <c:v>9.57</c:v>
                </c:pt>
                <c:pt idx="5">
                  <c:v>4.63</c:v>
                </c:pt>
                <c:pt idx="6">
                  <c:v>4.2</c:v>
                </c:pt>
                <c:pt idx="7">
                  <c:v>2.56</c:v>
                </c:pt>
                <c:pt idx="8">
                  <c:v>2.17</c:v>
                </c:pt>
                <c:pt idx="9">
                  <c:v>1.17</c:v>
                </c:pt>
                <c:pt idx="10">
                  <c:v>0.89</c:v>
                </c:pt>
                <c:pt idx="11">
                  <c:v>0.7</c:v>
                </c:pt>
                <c:pt idx="12">
                  <c:v>0.6</c:v>
                </c:pt>
                <c:pt idx="13">
                  <c:v>0.37</c:v>
                </c:pt>
                <c:pt idx="14">
                  <c:v>0.37</c:v>
                </c:pt>
                <c:pt idx="15">
                  <c:v>0.36</c:v>
                </c:pt>
                <c:pt idx="16">
                  <c:v>0.31</c:v>
                </c:pt>
                <c:pt idx="17">
                  <c:v>0.24</c:v>
                </c:pt>
                <c:pt idx="18">
                  <c:v>0.22</c:v>
                </c:pt>
                <c:pt idx="19">
                  <c:v>0.2</c:v>
                </c:pt>
                <c:pt idx="20">
                  <c:v>6.5000000000000002E-2</c:v>
                </c:pt>
                <c:pt idx="21">
                  <c:v>5.0999999999999997E-2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24-4CB8-A170-2641389FC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1278208"/>
        <c:axId val="611288648"/>
      </c:barChart>
      <c:catAx>
        <c:axId val="61127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288648"/>
        <c:crosses val="autoZero"/>
        <c:auto val="1"/>
        <c:lblAlgn val="ctr"/>
        <c:lblOffset val="100"/>
        <c:noMultiLvlLbl val="0"/>
      </c:catAx>
      <c:valAx>
        <c:axId val="611288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27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696462237994889E-2"/>
          <c:y val="2.4580513451535321E-2"/>
          <c:w val="0.97671675723633133"/>
          <c:h val="0.868001099986949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Аркуш1!$A$2:$A$10</c:f>
              <c:strCache>
                <c:ptCount val="9"/>
                <c:pt idx="0">
                  <c:v>Інститут травматології та ортопедії</c:v>
                </c:pt>
                <c:pt idx="1">
                  <c:v>Інститут очних хвороб і тканинної терапії</c:v>
                </c:pt>
                <c:pt idx="2">
                  <c:v>ННЦ радіаційної медицини</c:v>
                </c:pt>
                <c:pt idx="3">
                  <c:v>ВЦ материнства та дитинства</c:v>
                </c:pt>
                <c:pt idx="4">
                  <c:v>ННЦ хірургії та трансплантології</c:v>
                </c:pt>
                <c:pt idx="5">
                  <c:v>Інститут патології крові </c:v>
                </c:pt>
                <c:pt idx="6">
                  <c:v>Інститут фтизіатрії і пульмонології</c:v>
                </c:pt>
                <c:pt idx="7">
                  <c:v>Інститут гастроентерології</c:v>
                </c:pt>
                <c:pt idx="8">
                  <c:v>Інститут стоматології</c:v>
                </c:pt>
              </c:strCache>
            </c:strRef>
          </c:cat>
          <c:val>
            <c:numRef>
              <c:f>Аркуш1!$B$2:$B$10</c:f>
              <c:numCache>
                <c:formatCode>General</c:formatCode>
                <c:ptCount val="9"/>
                <c:pt idx="0">
                  <c:v>85401</c:v>
                </c:pt>
                <c:pt idx="1">
                  <c:v>50407</c:v>
                </c:pt>
                <c:pt idx="2">
                  <c:v>29846</c:v>
                </c:pt>
                <c:pt idx="3">
                  <c:v>20738</c:v>
                </c:pt>
                <c:pt idx="4">
                  <c:v>19317</c:v>
                </c:pt>
                <c:pt idx="5">
                  <c:v>18465</c:v>
                </c:pt>
                <c:pt idx="6">
                  <c:v>17396</c:v>
                </c:pt>
                <c:pt idx="7">
                  <c:v>10410</c:v>
                </c:pt>
                <c:pt idx="8">
                  <c:v>8733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76-4B3E-8BDA-C893F98BA138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8 міс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9939004103360325E-3"/>
                  <c:y val="-1.9439006655853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76-4B3E-8BDA-C893F98BA138}"/>
                </c:ext>
              </c:extLst>
            </c:dLbl>
            <c:dLbl>
              <c:idx val="1"/>
              <c:layout>
                <c:manualLayout>
                  <c:x val="1.6975308641975308E-2"/>
                  <c:y val="-3.0797644440952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76-4B3E-8BDA-C893F98BA138}"/>
                </c:ext>
              </c:extLst>
            </c:dLbl>
            <c:dLbl>
              <c:idx val="2"/>
              <c:layout>
                <c:manualLayout>
                  <c:x val="9.2592592592592587E-3"/>
                  <c:y val="-4.3116702217333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76-4B3E-8BDA-C893F98BA138}"/>
                </c:ext>
              </c:extLst>
            </c:dLbl>
            <c:dLbl>
              <c:idx val="3"/>
              <c:layout>
                <c:manualLayout>
                  <c:x val="2.2535211267605635E-2"/>
                  <c:y val="8.8791319425023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03-41D3-AEE9-3ECCC907BDA4}"/>
                </c:ext>
              </c:extLst>
            </c:dLbl>
            <c:dLbl>
              <c:idx val="7"/>
              <c:layout>
                <c:manualLayout>
                  <c:x val="2.1126760563380177E-2"/>
                  <c:y val="1.4798553237503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03-41D3-AEE9-3ECCC907BDA4}"/>
                </c:ext>
              </c:extLst>
            </c:dLbl>
            <c:dLbl>
              <c:idx val="8"/>
              <c:layout>
                <c:manualLayout>
                  <c:x val="7.0422535211266575E-3"/>
                  <c:y val="5.91942129500153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03-41D3-AEE9-3ECCC907BD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Аркуш1!$A$2:$A$10</c:f>
              <c:strCache>
                <c:ptCount val="9"/>
                <c:pt idx="0">
                  <c:v>Інститут травматології та ортопедії</c:v>
                </c:pt>
                <c:pt idx="1">
                  <c:v>Інститут очних хвороб і тканинної терапії</c:v>
                </c:pt>
                <c:pt idx="2">
                  <c:v>ННЦ радіаційної медицини</c:v>
                </c:pt>
                <c:pt idx="3">
                  <c:v>ВЦ материнства та дитинства</c:v>
                </c:pt>
                <c:pt idx="4">
                  <c:v>ННЦ хірургії та трансплантології</c:v>
                </c:pt>
                <c:pt idx="5">
                  <c:v>Інститут патології крові </c:v>
                </c:pt>
                <c:pt idx="6">
                  <c:v>Інститут фтизіатрії і пульмонології</c:v>
                </c:pt>
                <c:pt idx="7">
                  <c:v>Інститут гастроентерології</c:v>
                </c:pt>
                <c:pt idx="8">
                  <c:v>Інститут стоматології</c:v>
                </c:pt>
              </c:strCache>
            </c:strRef>
          </c:cat>
          <c:val>
            <c:numRef>
              <c:f>Аркуш1!$C$2:$C$10</c:f>
              <c:numCache>
                <c:formatCode>General</c:formatCode>
                <c:ptCount val="9"/>
                <c:pt idx="0">
                  <c:v>59245</c:v>
                </c:pt>
                <c:pt idx="1">
                  <c:v>31275</c:v>
                </c:pt>
                <c:pt idx="2">
                  <c:v>17396</c:v>
                </c:pt>
                <c:pt idx="3">
                  <c:v>15516</c:v>
                </c:pt>
                <c:pt idx="4">
                  <c:v>14570</c:v>
                </c:pt>
                <c:pt idx="5">
                  <c:v>9867</c:v>
                </c:pt>
                <c:pt idx="6">
                  <c:v>11524</c:v>
                </c:pt>
                <c:pt idx="7">
                  <c:v>6234</c:v>
                </c:pt>
                <c:pt idx="8">
                  <c:v>6113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76-4B3E-8BDA-C893F98BA138}"/>
            </c:ext>
          </c:extLst>
        </c:ser>
        <c:ser>
          <c:idx val="2"/>
          <c:order val="2"/>
          <c:tx>
            <c:strRef>
              <c:f>Аркуш1!#REF!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Аркуш1!$A$2:$A$10</c:f>
              <c:strCache>
                <c:ptCount val="9"/>
                <c:pt idx="0">
                  <c:v>Інститут травматології та ортопедії</c:v>
                </c:pt>
                <c:pt idx="1">
                  <c:v>Інститут очних хвороб і тканинної терапії</c:v>
                </c:pt>
                <c:pt idx="2">
                  <c:v>ННЦ радіаційної медицини</c:v>
                </c:pt>
                <c:pt idx="3">
                  <c:v>ВЦ материнства та дитинства</c:v>
                </c:pt>
                <c:pt idx="4">
                  <c:v>ННЦ хірургії та трансплантології</c:v>
                </c:pt>
                <c:pt idx="5">
                  <c:v>Інститут патології крові </c:v>
                </c:pt>
                <c:pt idx="6">
                  <c:v>Інститут фтизіатрії і пульмонології</c:v>
                </c:pt>
                <c:pt idx="7">
                  <c:v>Інститут гастроентерології</c:v>
                </c:pt>
                <c:pt idx="8">
                  <c:v>Інститут стоматології</c:v>
                </c:pt>
              </c:strCache>
            </c:strRef>
          </c:cat>
          <c:val>
            <c:numRef>
              <c:f>Аркуш1!#REF!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76-4B3E-8BDA-C893F98BA138}"/>
            </c:ext>
          </c:extLst>
        </c:ser>
        <c:ser>
          <c:idx val="3"/>
          <c:order val="3"/>
          <c:tx>
            <c:strRef>
              <c:f>Аркуш1!#REF!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Аркуш1!$A$2:$A$10</c:f>
              <c:strCache>
                <c:ptCount val="9"/>
                <c:pt idx="0">
                  <c:v>Інститут травматології та ортопедії</c:v>
                </c:pt>
                <c:pt idx="1">
                  <c:v>Інститут очних хвороб і тканинної терапії</c:v>
                </c:pt>
                <c:pt idx="2">
                  <c:v>ННЦ радіаційної медицини</c:v>
                </c:pt>
                <c:pt idx="3">
                  <c:v>ВЦ материнства та дитинства</c:v>
                </c:pt>
                <c:pt idx="4">
                  <c:v>ННЦ хірургії та трансплантології</c:v>
                </c:pt>
                <c:pt idx="5">
                  <c:v>Інститут патології крові </c:v>
                </c:pt>
                <c:pt idx="6">
                  <c:v>Інститут фтизіатрії і пульмонології</c:v>
                </c:pt>
                <c:pt idx="7">
                  <c:v>Інститут гастроентерології</c:v>
                </c:pt>
                <c:pt idx="8">
                  <c:v>Інститут стоматології</c:v>
                </c:pt>
              </c:strCache>
            </c:strRef>
          </c:cat>
          <c:val>
            <c:numRef>
              <c:f>Аркуш1!#REF!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76-4B3E-8BDA-C893F98BA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6712864"/>
        <c:axId val="386721504"/>
      </c:barChart>
      <c:catAx>
        <c:axId val="38671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21504"/>
        <c:crosses val="autoZero"/>
        <c:auto val="1"/>
        <c:lblAlgn val="ctr"/>
        <c:lblOffset val="100"/>
        <c:noMultiLvlLbl val="0"/>
      </c:catAx>
      <c:valAx>
        <c:axId val="3867215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671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3476621936342459"/>
          <c:y val="6.6318026735276023E-2"/>
          <c:w val="0.23469291338582676"/>
          <c:h val="6.05673322519902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3383608739051"/>
          <c:y val="2.3016016884411704E-2"/>
          <c:w val="0.86226616391260946"/>
          <c:h val="0.54009637753406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112676056338027E-2"/>
                      <c:h val="7.6811652836885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400-4366-9705-5F21BB68BAB6}"/>
                </c:ext>
              </c:extLst>
            </c:dLbl>
            <c:dLbl>
              <c:idx val="7"/>
              <c:layout>
                <c:manualLayout>
                  <c:x val="-4.22535211267616E-3"/>
                  <c:y val="-2.0205996612484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00-4366-9705-5F21BB68BAB6}"/>
                </c:ext>
              </c:extLst>
            </c:dLbl>
            <c:dLbl>
              <c:idx val="8"/>
              <c:layout>
                <c:manualLayout>
                  <c:x val="-1.4084507042253624E-2"/>
                  <c:y val="-3.1752280391046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B4-4D04-A0AE-99C10ECEA1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Аркуш1!$A$2:$A$10</c:f>
              <c:strCache>
                <c:ptCount val="9"/>
                <c:pt idx="0">
                  <c:v>Інститут ендокринології та обміну речовин</c:v>
                </c:pt>
                <c:pt idx="1">
                  <c:v>Інститут отоларингології </c:v>
                </c:pt>
                <c:pt idx="2">
                  <c:v>Інститут охорони здоров’я дітей та підлітків</c:v>
                </c:pt>
                <c:pt idx="3">
                  <c:v>Інститут загальної та невідкладної хірургії </c:v>
                </c:pt>
                <c:pt idx="4">
                  <c:v>Інститут медичної радіології та онкології</c:v>
                </c:pt>
                <c:pt idx="5">
                  <c:v>Інститут епідеміології та інфекційних хвороб</c:v>
                </c:pt>
                <c:pt idx="6">
                  <c:v>Інститут дерматології та венерології </c:v>
                </c:pt>
                <c:pt idx="7">
                  <c:v>НПЦ ендоваскулярної нейрорентгенохірургії </c:v>
                </c:pt>
                <c:pt idx="8">
                  <c:v>Інститут медицини праці</c:v>
                </c:pt>
              </c:strCache>
            </c:strRef>
          </c:cat>
          <c:val>
            <c:numRef>
              <c:f>Аркуш1!$B$2:$B$10</c:f>
              <c:numCache>
                <c:formatCode>General</c:formatCode>
                <c:ptCount val="9"/>
                <c:pt idx="0">
                  <c:v>29233</c:v>
                </c:pt>
                <c:pt idx="1">
                  <c:v>22802</c:v>
                </c:pt>
                <c:pt idx="2">
                  <c:v>22639</c:v>
                </c:pt>
                <c:pt idx="3">
                  <c:v>19068</c:v>
                </c:pt>
                <c:pt idx="4">
                  <c:v>17776</c:v>
                </c:pt>
                <c:pt idx="5">
                  <c:v>7261</c:v>
                </c:pt>
                <c:pt idx="6">
                  <c:v>7162</c:v>
                </c:pt>
                <c:pt idx="7">
                  <c:v>2755</c:v>
                </c:pt>
                <c:pt idx="8">
                  <c:v>1945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76-4B3E-8BDA-C893F98BA138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8 міс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5854497061106805E-3"/>
                  <c:y val="-4.311673292900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76-4B3E-8BDA-C893F98BA138}"/>
                </c:ext>
              </c:extLst>
            </c:dLbl>
            <c:dLbl>
              <c:idx val="1"/>
              <c:layout>
                <c:manualLayout>
                  <c:x val="1.6975308641975308E-2"/>
                  <c:y val="-3.0797644440952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76-4B3E-8BDA-C893F98BA138}"/>
                </c:ext>
              </c:extLst>
            </c:dLbl>
            <c:dLbl>
              <c:idx val="2"/>
              <c:layout>
                <c:manualLayout>
                  <c:x val="9.2592592592592587E-3"/>
                  <c:y val="-4.3116702217333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76-4B3E-8BDA-C893F98BA138}"/>
                </c:ext>
              </c:extLst>
            </c:dLbl>
            <c:dLbl>
              <c:idx val="3"/>
              <c:layout>
                <c:manualLayout>
                  <c:x val="9.8591549295774655E-3"/>
                  <c:y val="-5.29198559837182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B4-4D04-A0AE-99C10ECEA1BF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619718309859153E-2"/>
                      <c:h val="0.102790791338650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400-4366-9705-5F21BB68BA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Аркуш1!$A$2:$A$10</c:f>
              <c:strCache>
                <c:ptCount val="9"/>
                <c:pt idx="0">
                  <c:v>Інститут ендокринології та обміну речовин</c:v>
                </c:pt>
                <c:pt idx="1">
                  <c:v>Інститут отоларингології </c:v>
                </c:pt>
                <c:pt idx="2">
                  <c:v>Інститут охорони здоров’я дітей та підлітків</c:v>
                </c:pt>
                <c:pt idx="3">
                  <c:v>Інститут загальної та невідкладної хірургії </c:v>
                </c:pt>
                <c:pt idx="4">
                  <c:v>Інститут медичної радіології та онкології</c:v>
                </c:pt>
                <c:pt idx="5">
                  <c:v>Інститут епідеміології та інфекційних хвороб</c:v>
                </c:pt>
                <c:pt idx="6">
                  <c:v>Інститут дерматології та венерології </c:v>
                </c:pt>
                <c:pt idx="7">
                  <c:v>НПЦ ендоваскулярної нейрорентгенохірургії </c:v>
                </c:pt>
                <c:pt idx="8">
                  <c:v>Інститут медицини праці</c:v>
                </c:pt>
              </c:strCache>
            </c:strRef>
          </c:cat>
          <c:val>
            <c:numRef>
              <c:f>Аркуш1!$C$2:$C$10</c:f>
              <c:numCache>
                <c:formatCode>General</c:formatCode>
                <c:ptCount val="9"/>
                <c:pt idx="0">
                  <c:v>17550</c:v>
                </c:pt>
                <c:pt idx="1">
                  <c:v>14983</c:v>
                </c:pt>
                <c:pt idx="2">
                  <c:v>17658</c:v>
                </c:pt>
                <c:pt idx="3">
                  <c:v>13945</c:v>
                </c:pt>
                <c:pt idx="4">
                  <c:v>9293</c:v>
                </c:pt>
                <c:pt idx="5">
                  <c:v>3584</c:v>
                </c:pt>
                <c:pt idx="6">
                  <c:v>2222</c:v>
                </c:pt>
                <c:pt idx="7">
                  <c:v>1291</c:v>
                </c:pt>
                <c:pt idx="8">
                  <c:v>1236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76-4B3E-8BDA-C893F98BA138}"/>
            </c:ext>
          </c:extLst>
        </c:ser>
        <c:ser>
          <c:idx val="2"/>
          <c:order val="2"/>
          <c:tx>
            <c:strRef>
              <c:f>Аркуш1!#REF!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Аркуш1!$A$2:$A$10</c:f>
              <c:strCache>
                <c:ptCount val="9"/>
                <c:pt idx="0">
                  <c:v>Інститут ендокринології та обміну речовин</c:v>
                </c:pt>
                <c:pt idx="1">
                  <c:v>Інститут отоларингології </c:v>
                </c:pt>
                <c:pt idx="2">
                  <c:v>Інститут охорони здоров’я дітей та підлітків</c:v>
                </c:pt>
                <c:pt idx="3">
                  <c:v>Інститут загальної та невідкладної хірургії </c:v>
                </c:pt>
                <c:pt idx="4">
                  <c:v>Інститут медичної радіології та онкології</c:v>
                </c:pt>
                <c:pt idx="5">
                  <c:v>Інститут епідеміології та інфекційних хвороб</c:v>
                </c:pt>
                <c:pt idx="6">
                  <c:v>Інститут дерматології та венерології </c:v>
                </c:pt>
                <c:pt idx="7">
                  <c:v>НПЦ ендоваскулярної нейрорентгенохірургії </c:v>
                </c:pt>
                <c:pt idx="8">
                  <c:v>Інститут медицини праці</c:v>
                </c:pt>
              </c:strCache>
            </c:strRef>
          </c:cat>
          <c:val>
            <c:numRef>
              <c:f>Аркуш1!#REF!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76-4B3E-8BDA-C893F98BA138}"/>
            </c:ext>
          </c:extLst>
        </c:ser>
        <c:ser>
          <c:idx val="3"/>
          <c:order val="3"/>
          <c:tx>
            <c:strRef>
              <c:f>Аркуш1!#REF!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Аркуш1!$A$2:$A$10</c:f>
              <c:strCache>
                <c:ptCount val="9"/>
                <c:pt idx="0">
                  <c:v>Інститут ендокринології та обміну речовин</c:v>
                </c:pt>
                <c:pt idx="1">
                  <c:v>Інститут отоларингології </c:v>
                </c:pt>
                <c:pt idx="2">
                  <c:v>Інститут охорони здоров’я дітей та підлітків</c:v>
                </c:pt>
                <c:pt idx="3">
                  <c:v>Інститут загальної та невідкладної хірургії </c:v>
                </c:pt>
                <c:pt idx="4">
                  <c:v>Інститут медичної радіології та онкології</c:v>
                </c:pt>
                <c:pt idx="5">
                  <c:v>Інститут епідеміології та інфекційних хвороб</c:v>
                </c:pt>
                <c:pt idx="6">
                  <c:v>Інститут дерматології та венерології </c:v>
                </c:pt>
                <c:pt idx="7">
                  <c:v>НПЦ ендоваскулярної нейрорентгенохірургії </c:v>
                </c:pt>
                <c:pt idx="8">
                  <c:v>Інститут медицини праці</c:v>
                </c:pt>
              </c:strCache>
            </c:strRef>
          </c:cat>
          <c:val>
            <c:numRef>
              <c:f>Аркуш1!#REF!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76-4B3E-8BDA-C893F98BA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6712864"/>
        <c:axId val="386721504"/>
      </c:barChart>
      <c:catAx>
        <c:axId val="38671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21504"/>
        <c:crosses val="autoZero"/>
        <c:auto val="1"/>
        <c:lblAlgn val="ctr"/>
        <c:lblOffset val="100"/>
        <c:noMultiLvlLbl val="0"/>
      </c:catAx>
      <c:valAx>
        <c:axId val="3867215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671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6338028169014087"/>
          <c:y val="4.928482949420137E-2"/>
          <c:w val="0.25675779083952532"/>
          <c:h val="0.10522488986656056"/>
        </c:manualLayout>
      </c:layout>
      <c:overlay val="0"/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152617580613962E-2"/>
          <c:y val="2.432150274554273E-2"/>
          <c:w val="0.96916916868315828"/>
          <c:h val="0.69627473429852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Аркуш1!$A$2:$A$10</c:f>
              <c:strCache>
                <c:ptCount val="9"/>
                <c:pt idx="0">
                  <c:v>Інститут кардіології </c:v>
                </c:pt>
                <c:pt idx="1">
                  <c:v>Інститут серцево-судинної хірургії</c:v>
                </c:pt>
                <c:pt idx="2">
                  <c:v>Інститут нейрохірургії</c:v>
                </c:pt>
                <c:pt idx="3">
                  <c:v>Інститут неврології, психіатрії та наркології</c:v>
                </c:pt>
                <c:pt idx="4">
                  <c:v> Інститут терапії </c:v>
                </c:pt>
                <c:pt idx="5">
                  <c:v>Інститут геронтології </c:v>
                </c:pt>
                <c:pt idx="6">
                  <c:v>Інститут патології хребта та суглобів</c:v>
                </c:pt>
                <c:pt idx="7">
                  <c:v>Інститут проблем ендокринної патології </c:v>
                </c:pt>
                <c:pt idx="8">
                  <c:v>Інститут охорони здоров’я дітей та підлітків</c:v>
                </c:pt>
              </c:strCache>
            </c:strRef>
          </c:cat>
          <c:val>
            <c:numRef>
              <c:f>Аркуш1!$B$2:$B$10</c:f>
              <c:numCache>
                <c:formatCode>General</c:formatCode>
                <c:ptCount val="9"/>
                <c:pt idx="0">
                  <c:v>7644</c:v>
                </c:pt>
                <c:pt idx="1">
                  <c:v>6921</c:v>
                </c:pt>
                <c:pt idx="2">
                  <c:v>6459</c:v>
                </c:pt>
                <c:pt idx="3">
                  <c:v>5954</c:v>
                </c:pt>
                <c:pt idx="4">
                  <c:v>5283</c:v>
                </c:pt>
                <c:pt idx="5">
                  <c:v>3976</c:v>
                </c:pt>
                <c:pt idx="6">
                  <c:v>3327</c:v>
                </c:pt>
                <c:pt idx="7">
                  <c:v>2399</c:v>
                </c:pt>
                <c:pt idx="8">
                  <c:v>1703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07-47D1-8062-58DD517206AD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8 міс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0802469135802441E-2"/>
                  <c:y val="7.48362956033672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07-47D1-8062-58DD517206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Аркуш1!$A$2:$A$10</c:f>
              <c:strCache>
                <c:ptCount val="9"/>
                <c:pt idx="0">
                  <c:v>Інститут кардіології </c:v>
                </c:pt>
                <c:pt idx="1">
                  <c:v>Інститут серцево-судинної хірургії</c:v>
                </c:pt>
                <c:pt idx="2">
                  <c:v>Інститут нейрохірургії</c:v>
                </c:pt>
                <c:pt idx="3">
                  <c:v>Інститут неврології, психіатрії та наркології</c:v>
                </c:pt>
                <c:pt idx="4">
                  <c:v> Інститут терапії </c:v>
                </c:pt>
                <c:pt idx="5">
                  <c:v>Інститут геронтології </c:v>
                </c:pt>
                <c:pt idx="6">
                  <c:v>Інститут патології хребта та суглобів</c:v>
                </c:pt>
                <c:pt idx="7">
                  <c:v>Інститут проблем ендокринної патології </c:v>
                </c:pt>
                <c:pt idx="8">
                  <c:v>Інститут охорони здоров’я дітей та підлітків</c:v>
                </c:pt>
              </c:strCache>
            </c:strRef>
          </c:cat>
          <c:val>
            <c:numRef>
              <c:f>Аркуш1!$C$2:$C$10</c:f>
              <c:numCache>
                <c:formatCode>General</c:formatCode>
                <c:ptCount val="9"/>
                <c:pt idx="0">
                  <c:v>5500</c:v>
                </c:pt>
                <c:pt idx="1">
                  <c:v>4674</c:v>
                </c:pt>
                <c:pt idx="2">
                  <c:v>4218</c:v>
                </c:pt>
                <c:pt idx="3">
                  <c:v>3899</c:v>
                </c:pt>
                <c:pt idx="4">
                  <c:v>3887</c:v>
                </c:pt>
                <c:pt idx="5">
                  <c:v>3089</c:v>
                </c:pt>
                <c:pt idx="6">
                  <c:v>2391</c:v>
                </c:pt>
                <c:pt idx="7">
                  <c:v>3012</c:v>
                </c:pt>
                <c:pt idx="8">
                  <c:v>1046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07-47D1-8062-58DD51720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8557568"/>
        <c:axId val="558553248"/>
      </c:barChart>
      <c:catAx>
        <c:axId val="55855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553248"/>
        <c:crosses val="autoZero"/>
        <c:auto val="0"/>
        <c:lblAlgn val="ctr"/>
        <c:lblOffset val="100"/>
        <c:noMultiLvlLbl val="0"/>
      </c:catAx>
      <c:valAx>
        <c:axId val="5585532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5855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953166709278838"/>
          <c:y val="5.3491677092128209E-2"/>
          <c:w val="0.25669227111666426"/>
          <c:h val="7.65722619564977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619619928899292E-2"/>
          <c:y val="2.4321502745542727E-2"/>
          <c:w val="0.96916916868315828"/>
          <c:h val="0.69627473429852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Аркуш1!$A$2:$A$10</c:f>
              <c:strCache>
                <c:ptCount val="9"/>
                <c:pt idx="0">
                  <c:v>Інститут отоларингології </c:v>
                </c:pt>
                <c:pt idx="1">
                  <c:v>Інститут загальної та невідкладної хірург</c:v>
                </c:pt>
                <c:pt idx="2">
                  <c:v>Інститут ендокринології та обміну речовин </c:v>
                </c:pt>
                <c:pt idx="3">
                  <c:v>Інститут Урології</c:v>
                </c:pt>
                <c:pt idx="4">
                  <c:v>Інститут медичної радіології та онкології</c:v>
                </c:pt>
                <c:pt idx="5">
                  <c:v>Інститут гастроентерології</c:v>
                </c:pt>
                <c:pt idx="6">
                  <c:v>Інститут епідеміології та інфекційних хвороб</c:v>
                </c:pt>
                <c:pt idx="7">
                  <c:v>Інститут медицини праці </c:v>
                </c:pt>
                <c:pt idx="8">
                  <c:v>Інститут дерматології та венерології </c:v>
                </c:pt>
              </c:strCache>
            </c:strRef>
          </c:cat>
          <c:val>
            <c:numRef>
              <c:f>Аркуш1!$B$2:$B$10</c:f>
              <c:numCache>
                <c:formatCode>General</c:formatCode>
                <c:ptCount val="9"/>
                <c:pt idx="0">
                  <c:v>7727</c:v>
                </c:pt>
                <c:pt idx="1">
                  <c:v>7025</c:v>
                </c:pt>
                <c:pt idx="2">
                  <c:v>4824</c:v>
                </c:pt>
                <c:pt idx="3">
                  <c:v>4387</c:v>
                </c:pt>
                <c:pt idx="4">
                  <c:v>4270</c:v>
                </c:pt>
                <c:pt idx="5">
                  <c:v>4166</c:v>
                </c:pt>
                <c:pt idx="6">
                  <c:v>1797</c:v>
                </c:pt>
                <c:pt idx="7">
                  <c:v>1056</c:v>
                </c:pt>
                <c:pt idx="8">
                  <c:v>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07-47D1-8062-58DD517206AD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8 міс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0802469135802441E-2"/>
                  <c:y val="7.48362956033672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07-47D1-8062-58DD517206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Аркуш1!$A$2:$A$10</c:f>
              <c:strCache>
                <c:ptCount val="9"/>
                <c:pt idx="0">
                  <c:v>Інститут отоларингології </c:v>
                </c:pt>
                <c:pt idx="1">
                  <c:v>Інститут загальної та невідкладної хірург</c:v>
                </c:pt>
                <c:pt idx="2">
                  <c:v>Інститут ендокринології та обміну речовин </c:v>
                </c:pt>
                <c:pt idx="3">
                  <c:v>Інститут Урології</c:v>
                </c:pt>
                <c:pt idx="4">
                  <c:v>Інститут медичної радіології та онкології</c:v>
                </c:pt>
                <c:pt idx="5">
                  <c:v>Інститут гастроентерології</c:v>
                </c:pt>
                <c:pt idx="6">
                  <c:v>Інститут епідеміології та інфекційних хвороб</c:v>
                </c:pt>
                <c:pt idx="7">
                  <c:v>Інститут медицини праці </c:v>
                </c:pt>
                <c:pt idx="8">
                  <c:v>Інститут дерматології та венерології </c:v>
                </c:pt>
              </c:strCache>
            </c:strRef>
          </c:cat>
          <c:val>
            <c:numRef>
              <c:f>Аркуш1!$C$2:$C$10</c:f>
              <c:numCache>
                <c:formatCode>General</c:formatCode>
                <c:ptCount val="9"/>
                <c:pt idx="0">
                  <c:v>4360</c:v>
                </c:pt>
                <c:pt idx="1">
                  <c:v>4868</c:v>
                </c:pt>
                <c:pt idx="2">
                  <c:v>3806</c:v>
                </c:pt>
                <c:pt idx="3">
                  <c:v>2911</c:v>
                </c:pt>
                <c:pt idx="4">
                  <c:v>3525</c:v>
                </c:pt>
                <c:pt idx="5">
                  <c:v>4220</c:v>
                </c:pt>
                <c:pt idx="6">
                  <c:v>1116</c:v>
                </c:pt>
                <c:pt idx="7">
                  <c:v>635</c:v>
                </c:pt>
                <c:pt idx="8">
                  <c:v>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07-47D1-8062-58DD51720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8557568"/>
        <c:axId val="558553248"/>
      </c:barChart>
      <c:catAx>
        <c:axId val="55855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553248"/>
        <c:crosses val="autoZero"/>
        <c:auto val="0"/>
        <c:lblAlgn val="ctr"/>
        <c:lblOffset val="100"/>
        <c:noMultiLvlLbl val="0"/>
      </c:catAx>
      <c:valAx>
        <c:axId val="5585532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5855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409622794599683"/>
          <c:y val="5.6622396972815736E-2"/>
          <c:w val="0.25669227111666426"/>
          <c:h val="7.65722619564977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66363033369799E-3"/>
          <c:y val="3.7379216566939703E-2"/>
          <c:w val="0.98703372643562814"/>
          <c:h val="0.871086894958257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Аркуш1!$A$2:$A$10</c:f>
              <c:strCache>
                <c:ptCount val="9"/>
                <c:pt idx="0">
                  <c:v>Інститут очних хвороб </c:v>
                </c:pt>
                <c:pt idx="1">
                  <c:v>Інститут травматології та ортопедії</c:v>
                </c:pt>
                <c:pt idx="2">
                  <c:v>Центр хірургії та трансплантології </c:v>
                </c:pt>
                <c:pt idx="3">
                  <c:v>Центр радіаційної медицини Григор'єва</c:v>
                </c:pt>
                <c:pt idx="4">
                  <c:v>Інститут фтизіатрії,пульмонології </c:v>
                </c:pt>
                <c:pt idx="5">
                  <c:v>Центр материнства та дитинства</c:v>
                </c:pt>
                <c:pt idx="6">
                  <c:v>Інститут стоматології та щелепно-лицевої хірургії</c:v>
                </c:pt>
                <c:pt idx="7">
                  <c:v>Центр ендоваскулярної нейро-рентгенохірургії</c:v>
                </c:pt>
                <c:pt idx="8">
                  <c:v>Інститут патології крові </c:v>
                </c:pt>
              </c:strCache>
            </c:strRef>
          </c:cat>
          <c:val>
            <c:numRef>
              <c:f>Аркуш1!$B$2:$B$10</c:f>
              <c:numCache>
                <c:formatCode>General</c:formatCode>
                <c:ptCount val="9"/>
                <c:pt idx="0">
                  <c:v>14124</c:v>
                </c:pt>
                <c:pt idx="1">
                  <c:v>13173</c:v>
                </c:pt>
                <c:pt idx="2">
                  <c:v>10011</c:v>
                </c:pt>
                <c:pt idx="3">
                  <c:v>9099</c:v>
                </c:pt>
                <c:pt idx="4">
                  <c:v>7317</c:v>
                </c:pt>
                <c:pt idx="5">
                  <c:v>6412</c:v>
                </c:pt>
                <c:pt idx="6">
                  <c:v>2349</c:v>
                </c:pt>
                <c:pt idx="7">
                  <c:v>1837</c:v>
                </c:pt>
                <c:pt idx="8">
                  <c:v>1232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07-47D1-8062-58DD517206AD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8 міс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0802469135802441E-2"/>
                  <c:y val="7.48362956033672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07-47D1-8062-58DD517206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Аркуш1!$A$2:$A$10</c:f>
              <c:strCache>
                <c:ptCount val="9"/>
                <c:pt idx="0">
                  <c:v>Інститут очних хвороб </c:v>
                </c:pt>
                <c:pt idx="1">
                  <c:v>Інститут травматології та ортопедії</c:v>
                </c:pt>
                <c:pt idx="2">
                  <c:v>Центр хірургії та трансплантології </c:v>
                </c:pt>
                <c:pt idx="3">
                  <c:v>Центр радіаційної медицини Григор'єва</c:v>
                </c:pt>
                <c:pt idx="4">
                  <c:v>Інститут фтизіатрії,пульмонології </c:v>
                </c:pt>
                <c:pt idx="5">
                  <c:v>Центр материнства та дитинства</c:v>
                </c:pt>
                <c:pt idx="6">
                  <c:v>Інститут стоматології та щелепно-лицевої хірургії</c:v>
                </c:pt>
                <c:pt idx="7">
                  <c:v>Центр ендоваскулярної нейро-рентгенохірургії</c:v>
                </c:pt>
                <c:pt idx="8">
                  <c:v>Інститут патології крові </c:v>
                </c:pt>
              </c:strCache>
            </c:strRef>
          </c:cat>
          <c:val>
            <c:numRef>
              <c:f>Аркуш1!$C$2:$C$10</c:f>
              <c:numCache>
                <c:formatCode>General</c:formatCode>
                <c:ptCount val="9"/>
                <c:pt idx="0">
                  <c:v>8811</c:v>
                </c:pt>
                <c:pt idx="1">
                  <c:v>7762</c:v>
                </c:pt>
                <c:pt idx="2">
                  <c:v>7767</c:v>
                </c:pt>
                <c:pt idx="3">
                  <c:v>5821</c:v>
                </c:pt>
                <c:pt idx="4">
                  <c:v>5112</c:v>
                </c:pt>
                <c:pt idx="5">
                  <c:v>4084</c:v>
                </c:pt>
                <c:pt idx="6">
                  <c:v>1645</c:v>
                </c:pt>
                <c:pt idx="7">
                  <c:v>1036</c:v>
                </c:pt>
                <c:pt idx="8">
                  <c:v>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07-47D1-8062-58DD51720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8557568"/>
        <c:axId val="558553248"/>
      </c:barChart>
      <c:catAx>
        <c:axId val="55855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553248"/>
        <c:crosses val="autoZero"/>
        <c:auto val="0"/>
        <c:lblAlgn val="ctr"/>
        <c:lblOffset val="100"/>
        <c:noMultiLvlLbl val="0"/>
      </c:catAx>
      <c:valAx>
        <c:axId val="5585532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5855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404618025972704"/>
          <c:y val="3.8361645453093479E-2"/>
          <c:w val="0.31134696704578596"/>
          <c:h val="7.65722619564977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к-ть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D401-48DA-A6D4-CCC0D3AE0AB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D401-48DA-A6D4-CCC0D3AE0AB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D401-48DA-A6D4-CCC0D3AE0AB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401-48DA-A6D4-CCC0D3AE0AB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D401-48DA-A6D4-CCC0D3AE0AB3}"/>
              </c:ext>
            </c:extLst>
          </c:dPt>
          <c:dLbls>
            <c:dLbl>
              <c:idx val="0"/>
              <c:layout>
                <c:manualLayout>
                  <c:x val="6.8287037037037035E-2"/>
                  <c:y val="2.104524495670865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ru-RU" sz="1800" b="0" i="0" u="none" strike="noStrike" kern="1200" cap="none" spc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A44B143E-EFD7-428A-930D-539185BD08B0}" type="CATEGORYNAME">
                      <a:rPr lang="ru-RU" sz="1800" b="0" i="0" u="none" strike="noStrike" kern="1200" cap="none" spc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pPr algn="ctr" rtl="0">
                        <a:defRPr lang="ru-RU" sz="180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defRPr>
                      </a:pPr>
                      <a:t>[ІМ’Я КАТЕГОРІЇ]</a:t>
                    </a:fld>
                    <a:r>
                      <a:rPr lang="ru-RU" sz="1800" b="0" i="0" u="none" strike="noStrike" kern="1200" cap="none" spc="0" baseline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  2 установи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1800" b="0" i="0" u="none" strike="noStrike" kern="1200" cap="none" spc="0" baseline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26157407407407"/>
                      <c:h val="0.199929827088732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401-48DA-A6D4-CCC0D3AE0AB3}"/>
                </c:ext>
              </c:extLst>
            </c:dLbl>
            <c:dLbl>
              <c:idx val="1"/>
              <c:layout>
                <c:manualLayout>
                  <c:x val="6.9975703673983328E-2"/>
                  <c:y val="0.144283476424821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ru-RU" sz="1800" b="0" i="0" u="none" strike="noStrike" kern="1200" cap="none" spc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1F81AF82-6129-4BCA-AFC7-952CB3FBFDD0}" type="CATEGORYNAME">
                      <a:rPr lang="ru-RU" sz="1800" b="0" i="0" u="none" strike="noStrike" kern="1200" cap="none" spc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pPr algn="ctr" rtl="0">
                        <a:defRPr lang="ru-RU" sz="180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defRPr>
                      </a:pPr>
                      <a:t>[ІМ’Я КАТЕГОРІЇ]</a:t>
                    </a:fld>
                    <a:r>
                      <a:rPr lang="ru-RU" sz="1800" b="0" i="0" u="none" strike="noStrike" kern="1200" cap="none" spc="0" baseline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 </a:t>
                    </a:r>
                    <a:r>
                      <a:rPr lang="ru-RU" sz="1800" b="0" i="0" u="none" strike="noStrike" kern="1200" cap="none" spc="0" baseline="0" dirty="0" err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пакетів</a:t>
                    </a:r>
                    <a:r>
                      <a:rPr lang="ru-RU" sz="1800" b="0" i="0" u="none" strike="noStrike" kern="1200" cap="none" spc="0" baseline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 7 </a:t>
                    </a:r>
                    <a:r>
                      <a:rPr lang="ru-RU" sz="1800" b="0" i="0" u="none" strike="noStrike" kern="1200" cap="none" spc="0" baseline="0" dirty="0" err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установ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ru-RU" sz="1800" b="0" i="0" u="none" strike="noStrike" kern="1200" cap="none" spc="0" baseline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53780697794938"/>
                      <c:h val="0.290250519319436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401-48DA-A6D4-CCC0D3AE0AB3}"/>
                </c:ext>
              </c:extLst>
            </c:dLbl>
            <c:dLbl>
              <c:idx val="2"/>
              <c:layout>
                <c:manualLayout>
                  <c:x val="0.22418002685969976"/>
                  <c:y val="-1.137133970286235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ru-RU" sz="1800" b="0" i="0" u="none" strike="noStrike" kern="1200" cap="none" spc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AAF1C224-1E9A-45F3-852C-D51C95BC2FB8}" type="CATEGORYNAME">
                      <a:rPr lang="ru-RU" sz="1800" b="0" i="0" u="none" strike="noStrike" kern="1200" cap="none" spc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pPr algn="ctr" rtl="0">
                        <a:defRPr lang="ru-RU" sz="180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defRPr>
                      </a:pPr>
                      <a:t>[ІМ’Я КАТЕГОРІЇ]</a:t>
                    </a:fld>
                    <a:r>
                      <a:rPr lang="ru-RU" sz="1800" b="0" i="0" u="none" strike="noStrike" kern="1200" cap="none" spc="0" baseline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 </a:t>
                    </a:r>
                    <a:r>
                      <a:rPr lang="ru-RU" sz="1800" b="0" i="0" u="none" strike="noStrike" kern="1200" cap="none" spc="0" baseline="0" dirty="0" err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пакетів</a:t>
                    </a:r>
                    <a:r>
                      <a:rPr lang="ru-RU" sz="1800" b="0" i="0" u="none" strike="noStrike" kern="1200" cap="none" spc="0" baseline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; </a:t>
                    </a:r>
                    <a:fld id="{32E3A9F2-73AD-4203-88A6-DAB0382ED911}" type="VALUE">
                      <a:rPr lang="ru-RU" sz="1800" b="0" i="0" u="none" strike="noStrike" kern="1200" cap="none" spc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pPr algn="ctr" rtl="0">
                        <a:defRPr lang="ru-RU" sz="180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defRPr>
                      </a:pPr>
                      <a:t>[ЗНАЧЕННЯ]</a:t>
                    </a:fld>
                    <a:r>
                      <a:rPr lang="ru-RU" sz="1800" b="0" i="0" u="none" strike="noStrike" kern="1200" cap="none" spc="0" baseline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 </a:t>
                    </a:r>
                    <a:r>
                      <a:rPr lang="ru-RU" sz="1800" b="0" i="0" u="none" strike="noStrike" kern="1200" cap="none" spc="0" baseline="0" dirty="0" err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установ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1800" b="0" i="0" u="none" strike="noStrike" kern="1200" cap="none" spc="0" baseline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80308273567712"/>
                      <c:h val="0.200238379664153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401-48DA-A6D4-CCC0D3AE0AB3}"/>
                </c:ext>
              </c:extLst>
            </c:dLbl>
            <c:dLbl>
              <c:idx val="3"/>
              <c:layout>
                <c:manualLayout>
                  <c:x val="-1.2031142612282275E-2"/>
                  <c:y val="5.72470980656836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ru-RU" sz="1800" b="0" i="0" u="none" strike="noStrike" kern="1200" cap="none" spc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6F81E27-0944-49C0-AF6A-E496746FD391}" type="CATEGORYNAME">
                      <a:rPr lang="ru-RU" sz="1800" b="0" i="0" u="none" strike="noStrike" kern="1200" cap="none" spc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pPr algn="ctr" rtl="0">
                        <a:defRPr lang="ru-RU" sz="180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defRPr>
                      </a:pPr>
                      <a:t>[ІМ’Я КАТЕГОРІЇ]</a:t>
                    </a:fld>
                    <a:r>
                      <a:rPr lang="ru-RU" sz="1800" b="0" i="0" u="none" strike="noStrike" kern="1200" cap="none" spc="0" baseline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 </a:t>
                    </a:r>
                    <a:r>
                      <a:rPr lang="ru-RU" sz="1800" b="0" i="0" u="none" strike="noStrike" kern="1200" cap="none" spc="0" baseline="0" dirty="0" err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пакетів</a:t>
                    </a:r>
                    <a:r>
                      <a:rPr lang="ru-RU" sz="1800" b="0" i="0" u="none" strike="noStrike" kern="1200" cap="none" spc="0" baseline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 </a:t>
                    </a:r>
                    <a:fld id="{51F9E45B-EFC2-466B-B33A-F7FEC0C6B1C9}" type="VALUE">
                      <a:rPr lang="ru-RU" sz="1800" b="0" i="0" u="none" strike="noStrike" kern="1200" cap="none" spc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pPr algn="ctr" rtl="0">
                        <a:defRPr lang="ru-RU" sz="1800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defRPr>
                      </a:pPr>
                      <a:t>[ЗНАЧЕННЯ]</a:t>
                    </a:fld>
                    <a:r>
                      <a:rPr lang="ru-RU" sz="1800" b="0" i="0" u="none" strike="noStrike" kern="1200" cap="none" spc="0" baseline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 </a:t>
                    </a:r>
                    <a:r>
                      <a:rPr lang="ru-RU" sz="1800" b="0" i="0" u="none" strike="noStrike" kern="1200" cap="none" spc="0" baseline="0" dirty="0" err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установ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ru-RU" sz="1800" b="0" i="0" u="none" strike="noStrike" kern="1200" cap="none" spc="0" baseline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30114070136138"/>
                      <c:h val="0.252543043837584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401-48DA-A6D4-CCC0D3AE0AB3}"/>
                </c:ext>
              </c:extLst>
            </c:dLbl>
            <c:dLbl>
              <c:idx val="4"/>
              <c:layout>
                <c:manualLayout>
                  <c:x val="-0.12731476924759405"/>
                  <c:y val="4.54984719133598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cap="none" spc="0" baseline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081C633A-7999-4A5B-9E46-C5D0B5F24B0A}" type="CATEGORYNAME">
                      <a:rPr lang="ru-RU" sz="1800" b="0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pPr>
                        <a:defRPr sz="180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defRPr>
                      </a:pPr>
                      <a:t>[ІМ’Я КАТЕГОРІЇ]</a:t>
                    </a:fld>
                    <a:r>
                      <a:rPr lang="ru-RU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 </a:t>
                    </a:r>
                    <a:r>
                      <a:rPr lang="ru-RU" sz="1800" b="0" cap="none" spc="0" dirty="0" err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пакетів</a:t>
                    </a:r>
                    <a:r>
                      <a:rPr lang="ru-RU" sz="1800" b="0" cap="none" spc="0" baseline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 </a:t>
                    </a:r>
                    <a:fld id="{43475B77-B1D1-4D24-A012-7DD53E0D6EC4}" type="VALUE">
                      <a:rPr lang="ru-RU" sz="1800" b="0" cap="none" spc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pPr>
                        <a:defRPr sz="180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defRPr>
                      </a:pPr>
                      <a:t>[ЗНАЧЕННЯ]</a:t>
                    </a:fld>
                    <a:r>
                      <a:rPr lang="ru-RU" sz="1800" b="0" cap="none" spc="0" baseline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 установи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cap="none" spc="0" baseline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35648148148145"/>
                      <c:h val="0.230092387581384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401-48DA-A6D4-CCC0D3AE0A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Аркуш1!$A$2:$A$6</c:f>
              <c:strCache>
                <c:ptCount val="5"/>
                <c:pt idx="0">
                  <c:v>0 пакетів</c:v>
                </c:pt>
                <c:pt idx="1">
                  <c:v>від 1 до 3</c:v>
                </c:pt>
                <c:pt idx="2">
                  <c:v>від 4 до 6</c:v>
                </c:pt>
                <c:pt idx="3">
                  <c:v>від 7 до 9</c:v>
                </c:pt>
                <c:pt idx="4">
                  <c:v>10 і більше</c:v>
                </c:pt>
              </c:strCache>
            </c:str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2</c:v>
                </c:pt>
                <c:pt idx="1">
                  <c:v>7</c:v>
                </c:pt>
                <c:pt idx="2">
                  <c:v>10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01-48DA-A6D4-CCC0D3AE0A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13385826771656E-2"/>
          <c:y val="0.10027231652534831"/>
          <c:w val="0.93408661417322836"/>
          <c:h val="0.682749707046969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68 пакет (річна сума згідно договору)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Аркуш1!$A$2:$A$9</c:f>
              <c:strCache>
                <c:ptCount val="8"/>
                <c:pt idx="0">
                  <c:v>ННЦ хірургії та трансплантології</c:v>
                </c:pt>
                <c:pt idx="1">
                  <c:v>Інститут травматології та ортопедії</c:v>
                </c:pt>
                <c:pt idx="2">
                  <c:v>Національний інститут серцево-судинної хірургії</c:v>
                </c:pt>
                <c:pt idx="3">
                  <c:v>Інститут нейрохірургії</c:v>
                </c:pt>
                <c:pt idx="4">
                  <c:v>ННЦ радіаційної медицини, гематології та онкології</c:v>
                </c:pt>
                <c:pt idx="5">
                  <c:v>ННЦ фтизіатрії, пульмонології та алергології</c:v>
                </c:pt>
                <c:pt idx="6">
                  <c:v>Інститут отоларингології</c:v>
                </c:pt>
                <c:pt idx="7">
                  <c:v>Інститут очних хвороб і тканинної терапії</c:v>
                </c:pt>
              </c:strCache>
            </c:strRef>
          </c:cat>
          <c:val>
            <c:numRef>
              <c:f>Аркуш1!$B$2:$B$9</c:f>
              <c:numCache>
                <c:formatCode>General</c:formatCode>
                <c:ptCount val="8"/>
                <c:pt idx="0">
                  <c:v>349.36</c:v>
                </c:pt>
                <c:pt idx="1">
                  <c:v>330.5</c:v>
                </c:pt>
                <c:pt idx="2">
                  <c:v>333.96</c:v>
                </c:pt>
                <c:pt idx="3">
                  <c:v>243.61</c:v>
                </c:pt>
                <c:pt idx="4">
                  <c:v>259.60000000000002</c:v>
                </c:pt>
                <c:pt idx="5">
                  <c:v>364.63</c:v>
                </c:pt>
                <c:pt idx="6">
                  <c:v>135.66</c:v>
                </c:pt>
                <c:pt idx="7">
                  <c:v>233.15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76-4B3E-8BDA-C893F98BA138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січень-серпень ("зароблені" кошти)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562770322723744E-2"/>
                  <c:y val="-3.97723891857600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76-4B3E-8BDA-C893F98BA138}"/>
                </c:ext>
              </c:extLst>
            </c:dLbl>
            <c:dLbl>
              <c:idx val="1"/>
              <c:layout>
                <c:manualLayout>
                  <c:x val="1.6975308641975308E-2"/>
                  <c:y val="-3.0797644440952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76-4B3E-8BDA-C893F98BA138}"/>
                </c:ext>
              </c:extLst>
            </c:dLbl>
            <c:dLbl>
              <c:idx val="2"/>
              <c:layout>
                <c:manualLayout>
                  <c:x val="9.2592592592592587E-3"/>
                  <c:y val="-4.3116702217333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76-4B3E-8BDA-C893F98BA138}"/>
                </c:ext>
              </c:extLst>
            </c:dLbl>
            <c:dLbl>
              <c:idx val="5"/>
              <c:layout>
                <c:manualLayout>
                  <c:x val="1.0179001578489491E-2"/>
                  <c:y val="-3.0797644440952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BD-4ABE-873E-6342236947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Аркуш1!$A$2:$A$9</c:f>
              <c:strCache>
                <c:ptCount val="8"/>
                <c:pt idx="0">
                  <c:v>ННЦ хірургії та трансплантології</c:v>
                </c:pt>
                <c:pt idx="1">
                  <c:v>Інститут травматології та ортопедії</c:v>
                </c:pt>
                <c:pt idx="2">
                  <c:v>Національний інститут серцево-судинної хірургії</c:v>
                </c:pt>
                <c:pt idx="3">
                  <c:v>Інститут нейрохірургії</c:v>
                </c:pt>
                <c:pt idx="4">
                  <c:v>ННЦ радіаційної медицини, гематології та онкології</c:v>
                </c:pt>
                <c:pt idx="5">
                  <c:v>ННЦ фтизіатрії, пульмонології та алергології</c:v>
                </c:pt>
                <c:pt idx="6">
                  <c:v>Інститут отоларингології</c:v>
                </c:pt>
                <c:pt idx="7">
                  <c:v>Інститут очних хвороб і тканинної терапії</c:v>
                </c:pt>
              </c:strCache>
            </c:strRef>
          </c:cat>
          <c:val>
            <c:numRef>
              <c:f>Аркуш1!$C$2:$C$9</c:f>
              <c:numCache>
                <c:formatCode>General</c:formatCode>
                <c:ptCount val="8"/>
                <c:pt idx="0">
                  <c:v>270.20999999999998</c:v>
                </c:pt>
                <c:pt idx="1">
                  <c:v>195.76</c:v>
                </c:pt>
                <c:pt idx="2">
                  <c:v>145.07</c:v>
                </c:pt>
                <c:pt idx="3">
                  <c:v>80.2</c:v>
                </c:pt>
                <c:pt idx="4">
                  <c:v>46.33</c:v>
                </c:pt>
                <c:pt idx="5">
                  <c:v>46.4</c:v>
                </c:pt>
                <c:pt idx="6">
                  <c:v>30</c:v>
                </c:pt>
                <c:pt idx="7">
                  <c:v>19.61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76-4B3E-8BDA-C893F98BA138}"/>
            </c:ext>
          </c:extLst>
        </c:ser>
        <c:ser>
          <c:idx val="2"/>
          <c:order val="2"/>
          <c:tx>
            <c:strRef>
              <c:f>Аркуш1!#REF!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Аркуш1!$A$2:$A$9</c:f>
              <c:strCache>
                <c:ptCount val="8"/>
                <c:pt idx="0">
                  <c:v>ННЦ хірургії та трансплантології</c:v>
                </c:pt>
                <c:pt idx="1">
                  <c:v>Інститут травматології та ортопедії</c:v>
                </c:pt>
                <c:pt idx="2">
                  <c:v>Національний інститут серцево-судинної хірургії</c:v>
                </c:pt>
                <c:pt idx="3">
                  <c:v>Інститут нейрохірургії</c:v>
                </c:pt>
                <c:pt idx="4">
                  <c:v>ННЦ радіаційної медицини, гематології та онкології</c:v>
                </c:pt>
                <c:pt idx="5">
                  <c:v>ННЦ фтизіатрії, пульмонології та алергології</c:v>
                </c:pt>
                <c:pt idx="6">
                  <c:v>Інститут отоларингології</c:v>
                </c:pt>
                <c:pt idx="7">
                  <c:v>Інститут очних хвороб і тканинної терапії</c:v>
                </c:pt>
              </c:strCache>
            </c:strRef>
          </c:cat>
          <c:val>
            <c:numRef>
              <c:f>Аркуш1!#REF!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76-4B3E-8BDA-C893F98BA138}"/>
            </c:ext>
          </c:extLst>
        </c:ser>
        <c:ser>
          <c:idx val="3"/>
          <c:order val="3"/>
          <c:tx>
            <c:strRef>
              <c:f>Аркуш1!#REF!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Аркуш1!$A$2:$A$9</c:f>
              <c:strCache>
                <c:ptCount val="8"/>
                <c:pt idx="0">
                  <c:v>ННЦ хірургії та трансплантології</c:v>
                </c:pt>
                <c:pt idx="1">
                  <c:v>Інститут травматології та ортопедії</c:v>
                </c:pt>
                <c:pt idx="2">
                  <c:v>Національний інститут серцево-судинної хірургії</c:v>
                </c:pt>
                <c:pt idx="3">
                  <c:v>Інститут нейрохірургії</c:v>
                </c:pt>
                <c:pt idx="4">
                  <c:v>ННЦ радіаційної медицини, гематології та онкології</c:v>
                </c:pt>
                <c:pt idx="5">
                  <c:v>ННЦ фтизіатрії, пульмонології та алергології</c:v>
                </c:pt>
                <c:pt idx="6">
                  <c:v>Інститут отоларингології</c:v>
                </c:pt>
                <c:pt idx="7">
                  <c:v>Інститут очних хвороб і тканинної терапії</c:v>
                </c:pt>
              </c:strCache>
            </c:strRef>
          </c:cat>
          <c:val>
            <c:numRef>
              <c:f>Аркуш1!#REF!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76-4B3E-8BDA-C893F98BA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86712864"/>
        <c:axId val="386721504"/>
      </c:barChart>
      <c:catAx>
        <c:axId val="38671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21504"/>
        <c:crosses val="autoZero"/>
        <c:auto val="1"/>
        <c:lblAlgn val="ctr"/>
        <c:lblOffset val="100"/>
        <c:noMultiLvlLbl val="0"/>
      </c:catAx>
      <c:valAx>
        <c:axId val="38672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1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259288011533769"/>
          <c:y val="0"/>
          <c:w val="0.35935333259398911"/>
          <c:h val="0.13983182137249711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800709770433624E-2"/>
          <c:y val="1.9495478151286747E-2"/>
          <c:w val="0.96929788177886189"/>
          <c:h val="0.86381432589275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68 пакет (річна сума згідно договору)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Аркуш1!$A$2:$A$10</c:f>
              <c:strCache>
                <c:ptCount val="9"/>
                <c:pt idx="0">
                  <c:v>Інститут медичної радіології та онкології </c:v>
                </c:pt>
                <c:pt idx="1">
                  <c:v>ННЦ Інститут кардіології </c:v>
                </c:pt>
                <c:pt idx="2">
                  <c:v>Інститут загальної та невідкладної хірургії </c:v>
                </c:pt>
                <c:pt idx="3">
                  <c:v>Інститут патології хребта та суглобів</c:v>
                </c:pt>
                <c:pt idx="4">
                  <c:v>Інститут неврології, психіатрії та наркології</c:v>
                </c:pt>
                <c:pt idx="5">
                  <c:v>Інституту урології </c:v>
                </c:pt>
                <c:pt idx="6">
                  <c:v>Інститут ендокринології та обміну речовин </c:v>
                </c:pt>
                <c:pt idx="7">
                  <c:v>НПЦ ендоваскулярної нейрорентгенохірургії</c:v>
                </c:pt>
                <c:pt idx="8">
                  <c:v>Інститут епідеміології та інфекційних хвороб</c:v>
                </c:pt>
              </c:strCache>
            </c:strRef>
          </c:cat>
          <c:val>
            <c:numRef>
              <c:f>Аркуш1!$B$2:$B$10</c:f>
              <c:numCache>
                <c:formatCode>General</c:formatCode>
                <c:ptCount val="9"/>
                <c:pt idx="0">
                  <c:v>95.47</c:v>
                </c:pt>
                <c:pt idx="1">
                  <c:v>96.21</c:v>
                </c:pt>
                <c:pt idx="2">
                  <c:v>141.9</c:v>
                </c:pt>
                <c:pt idx="3">
                  <c:v>95.78</c:v>
                </c:pt>
                <c:pt idx="4">
                  <c:v>83.16</c:v>
                </c:pt>
                <c:pt idx="5">
                  <c:v>131.31</c:v>
                </c:pt>
                <c:pt idx="6">
                  <c:v>94.61</c:v>
                </c:pt>
                <c:pt idx="7">
                  <c:v>148.26</c:v>
                </c:pt>
                <c:pt idx="8">
                  <c:v>90.53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76-4B3E-8BDA-C893F98BA138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січень-серпень ("зароблені" кошти)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5432098765431957E-3"/>
                  <c:y val="-4.3116702217333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76-4B3E-8BDA-C893F98BA138}"/>
                </c:ext>
              </c:extLst>
            </c:dLbl>
            <c:dLbl>
              <c:idx val="1"/>
              <c:layout>
                <c:manualLayout>
                  <c:x val="1.6975308641975308E-2"/>
                  <c:y val="-3.0797644440952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76-4B3E-8BDA-C893F98BA138}"/>
                </c:ext>
              </c:extLst>
            </c:dLbl>
            <c:dLbl>
              <c:idx val="2"/>
              <c:layout>
                <c:manualLayout>
                  <c:x val="9.2592592592592587E-3"/>
                  <c:y val="-4.3116702217333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76-4B3E-8BDA-C893F98BA138}"/>
                </c:ext>
              </c:extLst>
            </c:dLbl>
            <c:dLbl>
              <c:idx val="5"/>
              <c:layout>
                <c:manualLayout>
                  <c:x val="1.0179001578489491E-2"/>
                  <c:y val="-3.0797644440952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BD-4ABE-873E-6342236947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Аркуш1!$A$2:$A$10</c:f>
              <c:strCache>
                <c:ptCount val="9"/>
                <c:pt idx="0">
                  <c:v>Інститут медичної радіології та онкології </c:v>
                </c:pt>
                <c:pt idx="1">
                  <c:v>ННЦ Інститут кардіології </c:v>
                </c:pt>
                <c:pt idx="2">
                  <c:v>Інститут загальної та невідкладної хірургії </c:v>
                </c:pt>
                <c:pt idx="3">
                  <c:v>Інститут патології хребта та суглобів</c:v>
                </c:pt>
                <c:pt idx="4">
                  <c:v>Інститут неврології, психіатрії та наркології</c:v>
                </c:pt>
                <c:pt idx="5">
                  <c:v>Інституту урології </c:v>
                </c:pt>
                <c:pt idx="6">
                  <c:v>Інститут ендокринології та обміну речовин </c:v>
                </c:pt>
                <c:pt idx="7">
                  <c:v>НПЦ ендоваскулярної нейрорентгенохірургії</c:v>
                </c:pt>
                <c:pt idx="8">
                  <c:v>Інститут епідеміології та інфекційних хвороб</c:v>
                </c:pt>
              </c:strCache>
            </c:strRef>
          </c:cat>
          <c:val>
            <c:numRef>
              <c:f>Аркуш1!$C$2:$C$10</c:f>
              <c:numCache>
                <c:formatCode>General</c:formatCode>
                <c:ptCount val="9"/>
                <c:pt idx="0">
                  <c:v>65.06</c:v>
                </c:pt>
                <c:pt idx="1">
                  <c:v>50.68</c:v>
                </c:pt>
                <c:pt idx="2">
                  <c:v>49.92</c:v>
                </c:pt>
                <c:pt idx="3">
                  <c:v>34.479999999999997</c:v>
                </c:pt>
                <c:pt idx="4">
                  <c:v>34.479999999999997</c:v>
                </c:pt>
                <c:pt idx="5">
                  <c:v>30.47</c:v>
                </c:pt>
                <c:pt idx="6">
                  <c:v>19.8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76-4B3E-8BDA-C893F98BA138}"/>
            </c:ext>
          </c:extLst>
        </c:ser>
        <c:ser>
          <c:idx val="2"/>
          <c:order val="2"/>
          <c:tx>
            <c:strRef>
              <c:f>Аркуш1!#REF!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Аркуш1!$A$2:$A$10</c:f>
              <c:strCache>
                <c:ptCount val="9"/>
                <c:pt idx="0">
                  <c:v>Інститут медичної радіології та онкології </c:v>
                </c:pt>
                <c:pt idx="1">
                  <c:v>ННЦ Інститут кардіології </c:v>
                </c:pt>
                <c:pt idx="2">
                  <c:v>Інститут загальної та невідкладної хірургії </c:v>
                </c:pt>
                <c:pt idx="3">
                  <c:v>Інститут патології хребта та суглобів</c:v>
                </c:pt>
                <c:pt idx="4">
                  <c:v>Інститут неврології, психіатрії та наркології</c:v>
                </c:pt>
                <c:pt idx="5">
                  <c:v>Інституту урології </c:v>
                </c:pt>
                <c:pt idx="6">
                  <c:v>Інститут ендокринології та обміну речовин </c:v>
                </c:pt>
                <c:pt idx="7">
                  <c:v>НПЦ ендоваскулярної нейрорентгенохірургії</c:v>
                </c:pt>
                <c:pt idx="8">
                  <c:v>Інститут епідеміології та інфекційних хвороб</c:v>
                </c:pt>
              </c:strCache>
            </c:strRef>
          </c:cat>
          <c:val>
            <c:numRef>
              <c:f>Аркуш1!#REF!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76-4B3E-8BDA-C893F98BA138}"/>
            </c:ext>
          </c:extLst>
        </c:ser>
        <c:ser>
          <c:idx val="3"/>
          <c:order val="3"/>
          <c:tx>
            <c:strRef>
              <c:f>Аркуш1!#REF!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Аркуш1!$A$2:$A$10</c:f>
              <c:strCache>
                <c:ptCount val="9"/>
                <c:pt idx="0">
                  <c:v>Інститут медичної радіології та онкології </c:v>
                </c:pt>
                <c:pt idx="1">
                  <c:v>ННЦ Інститут кардіології </c:v>
                </c:pt>
                <c:pt idx="2">
                  <c:v>Інститут загальної та невідкладної хірургії </c:v>
                </c:pt>
                <c:pt idx="3">
                  <c:v>Інститут патології хребта та суглобів</c:v>
                </c:pt>
                <c:pt idx="4">
                  <c:v>Інститут неврології, психіатрії та наркології</c:v>
                </c:pt>
                <c:pt idx="5">
                  <c:v>Інституту урології </c:v>
                </c:pt>
                <c:pt idx="6">
                  <c:v>Інститут ендокринології та обміну речовин </c:v>
                </c:pt>
                <c:pt idx="7">
                  <c:v>НПЦ ендоваскулярної нейрорентгенохірургії</c:v>
                </c:pt>
                <c:pt idx="8">
                  <c:v>Інститут епідеміології та інфекційних хвороб</c:v>
                </c:pt>
              </c:strCache>
            </c:strRef>
          </c:cat>
          <c:val>
            <c:numRef>
              <c:f>Аркуш1!#REF!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76-4B3E-8BDA-C893F98BA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86712864"/>
        <c:axId val="386721504"/>
      </c:barChart>
      <c:catAx>
        <c:axId val="38671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7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21504"/>
        <c:crosses val="autoZero"/>
        <c:auto val="1"/>
        <c:lblAlgn val="ctr"/>
        <c:lblOffset val="100"/>
        <c:noMultiLvlLbl val="0"/>
      </c:catAx>
      <c:valAx>
        <c:axId val="3867215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671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7526893645336584"/>
          <c:y val="0"/>
          <c:w val="0.40019840301652437"/>
          <c:h val="0.15309725532033586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0.59609</cdr:x>
      <cdr:y>0.81069</cdr:y>
    </cdr:from>
    <cdr:to>
      <cdr:x>0.62343</cdr:x>
      <cdr:y>0.8617</cdr:y>
    </cdr:to>
    <cdr:cxnSp macro="">
      <cdr:nvCxnSpPr>
        <cdr:cNvPr id="3" name="Пряма сполучна лінія 2">
          <a:extLst xmlns:a="http://schemas.openxmlformats.org/drawingml/2006/main">
            <a:ext uri="{FF2B5EF4-FFF2-40B4-BE49-F238E27FC236}">
              <a16:creationId xmlns:a16="http://schemas.microsoft.com/office/drawing/2014/main" id="{0B384B57-729E-C2DD-063E-ECABB4996B91}"/>
            </a:ext>
          </a:extLst>
        </cdr:cNvPr>
        <cdr:cNvCxnSpPr/>
      </cdr:nvCxnSpPr>
      <cdr:spPr>
        <a:xfrm xmlns:a="http://schemas.openxmlformats.org/drawingml/2006/main">
          <a:off x="5348404" y="3012450"/>
          <a:ext cx="245326" cy="18957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0.55756</cdr:x>
      <cdr:y>0.11447</cdr:y>
    </cdr:from>
    <cdr:to>
      <cdr:x>0.59857</cdr:x>
      <cdr:y>0.11447</cdr:y>
    </cdr:to>
    <cdr:cxnSp macro="">
      <cdr:nvCxnSpPr>
        <cdr:cNvPr id="7" name="Пряма сполучна лінія 6">
          <a:extLst xmlns:a="http://schemas.openxmlformats.org/drawingml/2006/main">
            <a:ext uri="{FF2B5EF4-FFF2-40B4-BE49-F238E27FC236}">
              <a16:creationId xmlns:a16="http://schemas.microsoft.com/office/drawing/2014/main" id="{887CBC7B-D783-ECB4-75F2-F347A5394D9B}"/>
            </a:ext>
          </a:extLst>
        </cdr:cNvPr>
        <cdr:cNvCxnSpPr/>
      </cdr:nvCxnSpPr>
      <cdr:spPr>
        <a:xfrm xmlns:a="http://schemas.openxmlformats.org/drawingml/2006/main" flipH="1">
          <a:off x="5002716" y="425367"/>
          <a:ext cx="36799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0.66817</cdr:x>
      <cdr:y>0.43557</cdr:y>
    </cdr:from>
    <cdr:to>
      <cdr:x>0.73279</cdr:x>
      <cdr:y>0.43857</cdr:y>
    </cdr:to>
    <cdr:cxnSp macro="">
      <cdr:nvCxnSpPr>
        <cdr:cNvPr id="9" name="Пряма сполучна лінія 8">
          <a:extLst xmlns:a="http://schemas.openxmlformats.org/drawingml/2006/main">
            <a:ext uri="{FF2B5EF4-FFF2-40B4-BE49-F238E27FC236}">
              <a16:creationId xmlns:a16="http://schemas.microsoft.com/office/drawing/2014/main" id="{EE5D403F-640C-F05F-FA9F-AA30C6FAAE54}"/>
            </a:ext>
          </a:extLst>
        </cdr:cNvPr>
        <cdr:cNvCxnSpPr/>
      </cdr:nvCxnSpPr>
      <cdr:spPr>
        <a:xfrm xmlns:a="http://schemas.openxmlformats.org/drawingml/2006/main">
          <a:off x="5995174" y="1618548"/>
          <a:ext cx="579864" cy="1115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0.28041</cdr:x>
      <cdr:y>0.12948</cdr:y>
    </cdr:from>
    <cdr:to>
      <cdr:x>0.37486</cdr:x>
      <cdr:y>0.22704</cdr:y>
    </cdr:to>
    <cdr:cxnSp macro="">
      <cdr:nvCxnSpPr>
        <cdr:cNvPr id="11" name="Пряма сполучна лінія 10">
          <a:extLst xmlns:a="http://schemas.openxmlformats.org/drawingml/2006/main">
            <a:ext uri="{FF2B5EF4-FFF2-40B4-BE49-F238E27FC236}">
              <a16:creationId xmlns:a16="http://schemas.microsoft.com/office/drawing/2014/main" id="{FA9EB961-80D7-DC74-DAF9-594750AC52E6}"/>
            </a:ext>
          </a:extLst>
        </cdr:cNvPr>
        <cdr:cNvCxnSpPr/>
      </cdr:nvCxnSpPr>
      <cdr:spPr>
        <a:xfrm xmlns:a="http://schemas.openxmlformats.org/drawingml/2006/main">
          <a:off x="2515994" y="481123"/>
          <a:ext cx="847493" cy="36254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0.26674</cdr:x>
      <cdr:y>0.45358</cdr:y>
    </cdr:from>
    <cdr:to>
      <cdr:x>0.33012</cdr:x>
      <cdr:y>0.47158</cdr:y>
    </cdr:to>
    <cdr:cxnSp macro="">
      <cdr:nvCxnSpPr>
        <cdr:cNvPr id="13" name="Пряма сполучна лінія 12">
          <a:extLst xmlns:a="http://schemas.openxmlformats.org/drawingml/2006/main">
            <a:ext uri="{FF2B5EF4-FFF2-40B4-BE49-F238E27FC236}">
              <a16:creationId xmlns:a16="http://schemas.microsoft.com/office/drawing/2014/main" id="{ADB1E2E7-69B8-3F80-00FE-0F2A6815994C}"/>
            </a:ext>
          </a:extLst>
        </cdr:cNvPr>
        <cdr:cNvCxnSpPr/>
      </cdr:nvCxnSpPr>
      <cdr:spPr>
        <a:xfrm xmlns:a="http://schemas.openxmlformats.org/drawingml/2006/main">
          <a:off x="2393330" y="1685455"/>
          <a:ext cx="568713" cy="6690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0.59693</cdr:x>
      <cdr:y>0.05619</cdr:y>
    </cdr:from>
    <cdr:to>
      <cdr:x>0.84064</cdr:x>
      <cdr:y>0.10651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82B7E11-081D-3A72-6547-65E6471C86EC}"/>
            </a:ext>
          </a:extLst>
        </cdr:cNvPr>
        <cdr:cNvSpPr txBox="1"/>
      </cdr:nvSpPr>
      <cdr:spPr>
        <a:xfrm xmlns:a="http://schemas.openxmlformats.org/drawingml/2006/main">
          <a:off x="5213403" y="231729"/>
          <a:ext cx="2128478" cy="207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kern="1200" dirty="0"/>
        </a:p>
      </cdr:txBody>
    </cdr:sp>
  </cdr:relSizeAnchor>
  <cdr:relSizeAnchor xmlns:cdr="http://schemas.openxmlformats.org/drawingml/2006/chartDrawing">
    <cdr:from>
      <cdr:x>0.09292</cdr:x>
      <cdr:y>0.19757</cdr:y>
    </cdr:from>
    <cdr:to>
      <cdr:x>0.1621</cdr:x>
      <cdr:y>0.26291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2B779932-91AC-E806-D563-784322067904}"/>
            </a:ext>
          </a:extLst>
        </cdr:cNvPr>
        <cdr:cNvSpPr txBox="1"/>
      </cdr:nvSpPr>
      <cdr:spPr>
        <a:xfrm xmlns:a="http://schemas.openxmlformats.org/drawingml/2006/main">
          <a:off x="837870" y="833396"/>
          <a:ext cx="623796" cy="27562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kern="1200" dirty="0"/>
            <a:t>77,5</a:t>
          </a:r>
          <a:r>
            <a:rPr lang="uk-UA" sz="1100" kern="1200" dirty="0"/>
            <a:t>%</a:t>
          </a:r>
          <a:endParaRPr lang="ru-RU" sz="1100" kern="1200" dirty="0"/>
        </a:p>
      </cdr:txBody>
    </cdr:sp>
  </cdr:relSizeAnchor>
  <cdr:relSizeAnchor xmlns:cdr="http://schemas.openxmlformats.org/drawingml/2006/chartDrawing">
    <cdr:from>
      <cdr:x>0.21433</cdr:x>
      <cdr:y>0.30716</cdr:y>
    </cdr:from>
    <cdr:to>
      <cdr:x>0.28351</cdr:x>
      <cdr:y>0.3725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CA32E8F6-D7C8-A7DD-118F-C8C14192C3F4}"/>
            </a:ext>
          </a:extLst>
        </cdr:cNvPr>
        <cdr:cNvSpPr txBox="1"/>
      </cdr:nvSpPr>
      <cdr:spPr>
        <a:xfrm xmlns:a="http://schemas.openxmlformats.org/drawingml/2006/main">
          <a:off x="1932610" y="1295676"/>
          <a:ext cx="623796" cy="27562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kern="1200" dirty="0"/>
            <a:t>59</a:t>
          </a:r>
          <a:r>
            <a:rPr lang="uk-UA" sz="1100" kern="1200" dirty="0"/>
            <a:t>%</a:t>
          </a:r>
          <a:endParaRPr lang="ru-RU" sz="1100" kern="1200" dirty="0"/>
        </a:p>
      </cdr:txBody>
    </cdr:sp>
  </cdr:relSizeAnchor>
  <cdr:relSizeAnchor xmlns:cdr="http://schemas.openxmlformats.org/drawingml/2006/chartDrawing">
    <cdr:from>
      <cdr:x>0.33095</cdr:x>
      <cdr:y>0.35208</cdr:y>
    </cdr:from>
    <cdr:to>
      <cdr:x>0.40013</cdr:x>
      <cdr:y>0.41742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CA32E8F6-D7C8-A7DD-118F-C8C14192C3F4}"/>
            </a:ext>
          </a:extLst>
        </cdr:cNvPr>
        <cdr:cNvSpPr txBox="1"/>
      </cdr:nvSpPr>
      <cdr:spPr>
        <a:xfrm xmlns:a="http://schemas.openxmlformats.org/drawingml/2006/main">
          <a:off x="2984170" y="1485182"/>
          <a:ext cx="623796" cy="27562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kern="1200" dirty="0"/>
            <a:t>43,5</a:t>
          </a:r>
          <a:r>
            <a:rPr lang="uk-UA" sz="1100" kern="1200" dirty="0"/>
            <a:t>%</a:t>
          </a:r>
          <a:endParaRPr lang="ru-RU" sz="1100" kern="1200" dirty="0"/>
        </a:p>
      </cdr:txBody>
    </cdr:sp>
  </cdr:relSizeAnchor>
  <cdr:relSizeAnchor xmlns:cdr="http://schemas.openxmlformats.org/drawingml/2006/chartDrawing">
    <cdr:from>
      <cdr:x>0.44836</cdr:x>
      <cdr:y>0.5</cdr:y>
    </cdr:from>
    <cdr:to>
      <cdr:x>0.51754</cdr:x>
      <cdr:y>0.56534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348E0E2F-E316-DBDD-39CD-B08D6620FBD8}"/>
            </a:ext>
          </a:extLst>
        </cdr:cNvPr>
        <cdr:cNvSpPr txBox="1"/>
      </cdr:nvSpPr>
      <cdr:spPr>
        <a:xfrm xmlns:a="http://schemas.openxmlformats.org/drawingml/2006/main">
          <a:off x="4042846" y="2109126"/>
          <a:ext cx="623796" cy="27562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kern="1200" dirty="0"/>
            <a:t>33 </a:t>
          </a:r>
          <a:r>
            <a:rPr lang="uk-UA" sz="1100" kern="1200" dirty="0"/>
            <a:t>%</a:t>
          </a:r>
          <a:endParaRPr lang="ru-RU" sz="1100" kern="1200" dirty="0"/>
        </a:p>
      </cdr:txBody>
    </cdr:sp>
  </cdr:relSizeAnchor>
  <cdr:relSizeAnchor xmlns:cdr="http://schemas.openxmlformats.org/drawingml/2006/chartDrawing">
    <cdr:from>
      <cdr:x>0.56729</cdr:x>
      <cdr:y>0.57367</cdr:y>
    </cdr:from>
    <cdr:to>
      <cdr:x>0.63647</cdr:x>
      <cdr:y>0.63901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348E0E2F-E316-DBDD-39CD-B08D6620FBD8}"/>
            </a:ext>
          </a:extLst>
        </cdr:cNvPr>
        <cdr:cNvSpPr txBox="1"/>
      </cdr:nvSpPr>
      <cdr:spPr>
        <a:xfrm xmlns:a="http://schemas.openxmlformats.org/drawingml/2006/main">
          <a:off x="5115230" y="2419902"/>
          <a:ext cx="623796" cy="27562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kern="1200" dirty="0"/>
            <a:t>17 </a:t>
          </a:r>
          <a:r>
            <a:rPr lang="uk-UA" sz="1100" kern="1200" dirty="0"/>
            <a:t>%</a:t>
          </a:r>
          <a:endParaRPr lang="ru-RU" sz="1100" kern="1200" dirty="0"/>
        </a:p>
      </cdr:txBody>
    </cdr:sp>
  </cdr:relSizeAnchor>
  <cdr:relSizeAnchor xmlns:cdr="http://schemas.openxmlformats.org/drawingml/2006/chartDrawing">
    <cdr:from>
      <cdr:x>0.68222</cdr:x>
      <cdr:y>0.58632</cdr:y>
    </cdr:from>
    <cdr:to>
      <cdr:x>0.7514</cdr:x>
      <cdr:y>0.65166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348E0E2F-E316-DBDD-39CD-B08D6620FBD8}"/>
            </a:ext>
          </a:extLst>
        </cdr:cNvPr>
        <cdr:cNvSpPr txBox="1"/>
      </cdr:nvSpPr>
      <cdr:spPr>
        <a:xfrm xmlns:a="http://schemas.openxmlformats.org/drawingml/2006/main">
          <a:off x="6151550" y="2473242"/>
          <a:ext cx="623796" cy="27562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kern="1200" dirty="0"/>
            <a:t>12 </a:t>
          </a:r>
          <a:r>
            <a:rPr lang="uk-UA" sz="1100" kern="1200" dirty="0"/>
            <a:t>%</a:t>
          </a:r>
          <a:endParaRPr lang="ru-RU" sz="1100" kern="1200" dirty="0"/>
        </a:p>
      </cdr:txBody>
    </cdr:sp>
  </cdr:relSizeAnchor>
  <cdr:relSizeAnchor xmlns:cdr="http://schemas.openxmlformats.org/drawingml/2006/chartDrawing">
    <cdr:from>
      <cdr:x>0.80103</cdr:x>
      <cdr:y>0.61643</cdr:y>
    </cdr:from>
    <cdr:to>
      <cdr:x>0.87021</cdr:x>
      <cdr:y>0.68176</cdr:y>
    </cdr:to>
    <cdr:sp macro="" textlink="">
      <cdr:nvSpPr>
        <cdr:cNvPr id="17" name="TextBox 1">
          <a:extLst xmlns:a="http://schemas.openxmlformats.org/drawingml/2006/main">
            <a:ext uri="{FF2B5EF4-FFF2-40B4-BE49-F238E27FC236}">
              <a16:creationId xmlns:a16="http://schemas.microsoft.com/office/drawing/2014/main" id="{225E7447-CA4A-3D9B-E90A-888E500BD7E0}"/>
            </a:ext>
          </a:extLst>
        </cdr:cNvPr>
        <cdr:cNvSpPr txBox="1"/>
      </cdr:nvSpPr>
      <cdr:spPr>
        <a:xfrm xmlns:a="http://schemas.openxmlformats.org/drawingml/2006/main">
          <a:off x="7222862" y="2600237"/>
          <a:ext cx="623796" cy="27562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kern="1200" dirty="0"/>
            <a:t>22 </a:t>
          </a:r>
          <a:r>
            <a:rPr lang="uk-UA" sz="1100" kern="1200" dirty="0"/>
            <a:t>%</a:t>
          </a:r>
          <a:endParaRPr lang="ru-RU" sz="1100" kern="1200" dirty="0"/>
        </a:p>
      </cdr:txBody>
    </cdr:sp>
  </cdr:relSizeAnchor>
  <cdr:relSizeAnchor xmlns:cdr="http://schemas.openxmlformats.org/drawingml/2006/chartDrawing">
    <cdr:from>
      <cdr:x>0.91867</cdr:x>
      <cdr:y>0.62124</cdr:y>
    </cdr:from>
    <cdr:to>
      <cdr:x>0.98785</cdr:x>
      <cdr:y>0.68658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B2F37101-CF54-99DB-6BB2-37C72A6B90E4}"/>
            </a:ext>
          </a:extLst>
        </cdr:cNvPr>
        <cdr:cNvSpPr txBox="1"/>
      </cdr:nvSpPr>
      <cdr:spPr>
        <a:xfrm xmlns:a="http://schemas.openxmlformats.org/drawingml/2006/main">
          <a:off x="8283662" y="2620562"/>
          <a:ext cx="623796" cy="27562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kern="1200" dirty="0"/>
            <a:t>8,5 </a:t>
          </a:r>
          <a:r>
            <a:rPr lang="uk-UA" sz="1100" kern="1200" dirty="0"/>
            <a:t>%</a:t>
          </a:r>
          <a:endParaRPr lang="ru-RU" sz="1100" kern="1200" dirty="0"/>
        </a:p>
      </cdr:txBody>
    </cdr:sp>
  </cdr:relSizeAnchor>
  <cdr:relSizeAnchor xmlns:cdr="http://schemas.openxmlformats.org/drawingml/2006/chartDrawing">
    <cdr:from>
      <cdr:x>0.73634</cdr:x>
      <cdr:y>0.39703</cdr:y>
    </cdr:from>
    <cdr:to>
      <cdr:x>0.83268</cdr:x>
      <cdr:y>0.49239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88B9FF9-C15C-7777-3D42-E5D88E940A37}"/>
            </a:ext>
          </a:extLst>
        </cdr:cNvPr>
        <cdr:cNvSpPr txBox="1"/>
      </cdr:nvSpPr>
      <cdr:spPr>
        <a:xfrm xmlns:a="http://schemas.openxmlformats.org/drawingml/2006/main">
          <a:off x="6639559" y="1674786"/>
          <a:ext cx="868681" cy="40224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900" kern="1200" dirty="0"/>
            <a:t>+250,2 млн на </a:t>
          </a:r>
          <a:r>
            <a:rPr lang="uk-UA" sz="900" kern="1200" dirty="0" err="1"/>
            <a:t>імпланти</a:t>
          </a:r>
          <a:endParaRPr lang="ru-RU" sz="900" kern="12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0.59693</cdr:x>
      <cdr:y>0.05619</cdr:y>
    </cdr:from>
    <cdr:to>
      <cdr:x>0.84064</cdr:x>
      <cdr:y>0.10651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82B7E11-081D-3A72-6547-65E6471C86EC}"/>
            </a:ext>
          </a:extLst>
        </cdr:cNvPr>
        <cdr:cNvSpPr txBox="1"/>
      </cdr:nvSpPr>
      <cdr:spPr>
        <a:xfrm xmlns:a="http://schemas.openxmlformats.org/drawingml/2006/main">
          <a:off x="5213403" y="231729"/>
          <a:ext cx="2128478" cy="207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kern="1200" dirty="0"/>
        </a:p>
      </cdr:txBody>
    </cdr:sp>
  </cdr:relSizeAnchor>
  <cdr:relSizeAnchor xmlns:cdr="http://schemas.openxmlformats.org/drawingml/2006/chartDrawing">
    <cdr:from>
      <cdr:x>0.27566</cdr:x>
      <cdr:y>0.69896</cdr:y>
    </cdr:from>
    <cdr:to>
      <cdr:x>0.32973</cdr:x>
      <cdr:y>0.76429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E0E3952-B13D-1972-AF97-C41D39DF69B5}"/>
            </a:ext>
          </a:extLst>
        </cdr:cNvPr>
        <cdr:cNvSpPr txBox="1"/>
      </cdr:nvSpPr>
      <cdr:spPr>
        <a:xfrm xmlns:a="http://schemas.openxmlformats.org/drawingml/2006/main">
          <a:off x="2485613" y="3043859"/>
          <a:ext cx="487549" cy="28450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uk-UA" sz="1100" kern="1200" dirty="0"/>
            <a:t>3</a:t>
          </a:r>
          <a:r>
            <a:rPr lang="uk-UA" kern="1200" dirty="0"/>
            <a:t>5</a:t>
          </a:r>
          <a:r>
            <a:rPr lang="uk-UA" sz="1100" kern="1200" dirty="0"/>
            <a:t>%</a:t>
          </a:r>
          <a:endParaRPr lang="ru-RU" sz="1100" kern="1200" dirty="0"/>
        </a:p>
      </cdr:txBody>
    </cdr:sp>
  </cdr:relSizeAnchor>
  <cdr:relSizeAnchor xmlns:cdr="http://schemas.openxmlformats.org/drawingml/2006/chartDrawing">
    <cdr:from>
      <cdr:x>0.06889</cdr:x>
      <cdr:y>0.63448</cdr:y>
    </cdr:from>
    <cdr:to>
      <cdr:x>0.12269</cdr:x>
      <cdr:y>0.69981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453063B0-BF02-D39C-6E86-9756FC02CBF1}"/>
            </a:ext>
          </a:extLst>
        </cdr:cNvPr>
        <cdr:cNvSpPr txBox="1"/>
      </cdr:nvSpPr>
      <cdr:spPr>
        <a:xfrm xmlns:a="http://schemas.openxmlformats.org/drawingml/2006/main">
          <a:off x="621162" y="2763084"/>
          <a:ext cx="485114" cy="28450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kern="1200" dirty="0"/>
            <a:t>68</a:t>
          </a:r>
          <a:r>
            <a:rPr lang="uk-UA" sz="1100" kern="1200" dirty="0"/>
            <a:t>%</a:t>
          </a:r>
          <a:endParaRPr lang="ru-RU" sz="1100" kern="1200" dirty="0"/>
        </a:p>
      </cdr:txBody>
    </cdr:sp>
  </cdr:relSizeAnchor>
  <cdr:relSizeAnchor xmlns:cdr="http://schemas.openxmlformats.org/drawingml/2006/chartDrawing">
    <cdr:from>
      <cdr:x>0.60011</cdr:x>
      <cdr:y>0.75357</cdr:y>
    </cdr:from>
    <cdr:to>
      <cdr:x>0.65438</cdr:x>
      <cdr:y>0.8189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D63502BE-5D51-009B-6B91-CD6670304713}"/>
            </a:ext>
          </a:extLst>
        </cdr:cNvPr>
        <cdr:cNvSpPr txBox="1"/>
      </cdr:nvSpPr>
      <cdr:spPr>
        <a:xfrm xmlns:a="http://schemas.openxmlformats.org/drawingml/2006/main">
          <a:off x="5411223" y="3281707"/>
          <a:ext cx="489353" cy="28450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100" kern="1200" dirty="0"/>
            <a:t>23%</a:t>
          </a:r>
          <a:endParaRPr lang="ru-RU" sz="1100" kern="1200" dirty="0"/>
        </a:p>
      </cdr:txBody>
    </cdr:sp>
  </cdr:relSizeAnchor>
  <cdr:relSizeAnchor xmlns:cdr="http://schemas.openxmlformats.org/drawingml/2006/chartDrawing">
    <cdr:from>
      <cdr:x>0.70981</cdr:x>
      <cdr:y>0.78623</cdr:y>
    </cdr:from>
    <cdr:to>
      <cdr:x>0.76333</cdr:x>
      <cdr:y>0.85157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D63502BE-5D51-009B-6B91-CD6670304713}"/>
            </a:ext>
          </a:extLst>
        </cdr:cNvPr>
        <cdr:cNvSpPr txBox="1"/>
      </cdr:nvSpPr>
      <cdr:spPr>
        <a:xfrm xmlns:a="http://schemas.openxmlformats.org/drawingml/2006/main">
          <a:off x="6400379" y="3423937"/>
          <a:ext cx="482589" cy="28454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100" kern="1200" dirty="0"/>
            <a:t>21%</a:t>
          </a:r>
          <a:endParaRPr lang="ru-RU" sz="1100" kern="1200" dirty="0"/>
        </a:p>
      </cdr:txBody>
    </cdr:sp>
  </cdr:relSizeAnchor>
  <cdr:relSizeAnchor xmlns:cdr="http://schemas.openxmlformats.org/drawingml/2006/chartDrawing">
    <cdr:from>
      <cdr:x>0.16732</cdr:x>
      <cdr:y>0.66613</cdr:y>
    </cdr:from>
    <cdr:to>
      <cdr:x>0.22112</cdr:x>
      <cdr:y>0.73146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223E0431-B439-FD39-A8F2-381AACB8112C}"/>
            </a:ext>
          </a:extLst>
        </cdr:cNvPr>
        <cdr:cNvSpPr txBox="1"/>
      </cdr:nvSpPr>
      <cdr:spPr>
        <a:xfrm xmlns:a="http://schemas.openxmlformats.org/drawingml/2006/main">
          <a:off x="1508764" y="2900903"/>
          <a:ext cx="485114" cy="28450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kern="1200" dirty="0"/>
            <a:t>53</a:t>
          </a:r>
          <a:r>
            <a:rPr lang="uk-UA" sz="1100" kern="1200" dirty="0"/>
            <a:t>%</a:t>
          </a:r>
          <a:endParaRPr lang="ru-RU" sz="1100" kern="1200" dirty="0"/>
        </a:p>
      </cdr:txBody>
    </cdr:sp>
  </cdr:relSizeAnchor>
  <cdr:relSizeAnchor xmlns:cdr="http://schemas.openxmlformats.org/drawingml/2006/chartDrawing">
    <cdr:from>
      <cdr:x>0.38515</cdr:x>
      <cdr:y>0.70827</cdr:y>
    </cdr:from>
    <cdr:to>
      <cdr:x>0.43922</cdr:x>
      <cdr:y>0.7736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8E087113-BD72-5C72-9B86-63C3F1CC6817}"/>
            </a:ext>
          </a:extLst>
        </cdr:cNvPr>
        <cdr:cNvSpPr txBox="1"/>
      </cdr:nvSpPr>
      <cdr:spPr>
        <a:xfrm xmlns:a="http://schemas.openxmlformats.org/drawingml/2006/main">
          <a:off x="3472853" y="3084415"/>
          <a:ext cx="487549" cy="28450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100" kern="1200" dirty="0"/>
            <a:t>3</a:t>
          </a:r>
          <a:r>
            <a:rPr lang="uk-UA" kern="1200" dirty="0"/>
            <a:t>5</a:t>
          </a:r>
          <a:r>
            <a:rPr lang="uk-UA" sz="1100" kern="1200" dirty="0"/>
            <a:t>%</a:t>
          </a:r>
          <a:endParaRPr lang="ru-RU" sz="1100" kern="1200" dirty="0"/>
        </a:p>
      </cdr:txBody>
    </cdr:sp>
  </cdr:relSizeAnchor>
  <cdr:relSizeAnchor xmlns:cdr="http://schemas.openxmlformats.org/drawingml/2006/chartDrawing">
    <cdr:from>
      <cdr:x>0.48848</cdr:x>
      <cdr:y>0.70743</cdr:y>
    </cdr:from>
    <cdr:to>
      <cdr:x>0.54255</cdr:x>
      <cdr:y>0.77276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8E087113-BD72-5C72-9B86-63C3F1CC6817}"/>
            </a:ext>
          </a:extLst>
        </cdr:cNvPr>
        <cdr:cNvSpPr txBox="1"/>
      </cdr:nvSpPr>
      <cdr:spPr>
        <a:xfrm xmlns:a="http://schemas.openxmlformats.org/drawingml/2006/main">
          <a:off x="4404649" y="3080749"/>
          <a:ext cx="487550" cy="28450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100" kern="1200" dirty="0"/>
            <a:t>41%</a:t>
          </a:r>
          <a:endParaRPr lang="ru-RU" sz="1100" kern="12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0.59693</cdr:x>
      <cdr:y>0.05619</cdr:y>
    </cdr:from>
    <cdr:to>
      <cdr:x>0.84064</cdr:x>
      <cdr:y>0.10651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82B7E11-081D-3A72-6547-65E6471C86EC}"/>
            </a:ext>
          </a:extLst>
        </cdr:cNvPr>
        <cdr:cNvSpPr txBox="1"/>
      </cdr:nvSpPr>
      <cdr:spPr>
        <a:xfrm xmlns:a="http://schemas.openxmlformats.org/drawingml/2006/main">
          <a:off x="5213403" y="231729"/>
          <a:ext cx="2128478" cy="207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kern="1200" dirty="0"/>
        </a:p>
      </cdr:txBody>
    </cdr:sp>
  </cdr:relSizeAnchor>
  <cdr:relSizeAnchor xmlns:cdr="http://schemas.openxmlformats.org/drawingml/2006/chartDrawing">
    <cdr:from>
      <cdr:x>0.3043</cdr:x>
      <cdr:y>0.43467</cdr:y>
    </cdr:from>
    <cdr:to>
      <cdr:x>0.3631</cdr:x>
      <cdr:y>0.5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E0E3952-B13D-1972-AF97-C41D39DF69B5}"/>
            </a:ext>
          </a:extLst>
        </cdr:cNvPr>
        <cdr:cNvSpPr txBox="1"/>
      </cdr:nvSpPr>
      <cdr:spPr>
        <a:xfrm xmlns:a="http://schemas.openxmlformats.org/drawingml/2006/main">
          <a:off x="2743865" y="2034570"/>
          <a:ext cx="530195" cy="30579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uk-UA" sz="1100" kern="1200" dirty="0"/>
            <a:t>73%</a:t>
          </a:r>
          <a:endParaRPr lang="ru-RU" sz="1100" kern="1200" dirty="0"/>
        </a:p>
      </cdr:txBody>
    </cdr:sp>
  </cdr:relSizeAnchor>
  <cdr:relSizeAnchor xmlns:cdr="http://schemas.openxmlformats.org/drawingml/2006/chartDrawing">
    <cdr:from>
      <cdr:x>0.21835</cdr:x>
      <cdr:y>0.43467</cdr:y>
    </cdr:from>
    <cdr:to>
      <cdr:x>0.27437</cdr:x>
      <cdr:y>0.5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453063B0-BF02-D39C-6E86-9756FC02CBF1}"/>
            </a:ext>
          </a:extLst>
        </cdr:cNvPr>
        <cdr:cNvSpPr txBox="1"/>
      </cdr:nvSpPr>
      <cdr:spPr>
        <a:xfrm xmlns:a="http://schemas.openxmlformats.org/drawingml/2006/main">
          <a:off x="1968894" y="2034570"/>
          <a:ext cx="505066" cy="30579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kern="1200" dirty="0"/>
            <a:t>69</a:t>
          </a:r>
          <a:r>
            <a:rPr lang="uk-UA" sz="1100" kern="1200" dirty="0"/>
            <a:t>%</a:t>
          </a:r>
          <a:endParaRPr lang="ru-RU" sz="1100" kern="1200" dirty="0"/>
        </a:p>
      </cdr:txBody>
    </cdr:sp>
  </cdr:relSizeAnchor>
  <cdr:relSizeAnchor xmlns:cdr="http://schemas.openxmlformats.org/drawingml/2006/chartDrawing">
    <cdr:from>
      <cdr:x>0.12604</cdr:x>
      <cdr:y>0.4179</cdr:y>
    </cdr:from>
    <cdr:to>
      <cdr:x>0.18563</cdr:x>
      <cdr:y>0.48324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453063B0-BF02-D39C-6E86-9756FC02CBF1}"/>
            </a:ext>
          </a:extLst>
        </cdr:cNvPr>
        <cdr:cNvSpPr txBox="1"/>
      </cdr:nvSpPr>
      <cdr:spPr>
        <a:xfrm xmlns:a="http://schemas.openxmlformats.org/drawingml/2006/main">
          <a:off x="1136541" y="1956056"/>
          <a:ext cx="537319" cy="30583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kern="1200" dirty="0"/>
            <a:t>24</a:t>
          </a:r>
          <a:r>
            <a:rPr lang="uk-UA" sz="1100" kern="1200" dirty="0"/>
            <a:t>%</a:t>
          </a:r>
          <a:endParaRPr lang="ru-RU" sz="1100" kern="1200" dirty="0"/>
        </a:p>
      </cdr:txBody>
    </cdr:sp>
  </cdr:relSizeAnchor>
  <cdr:relSizeAnchor xmlns:cdr="http://schemas.openxmlformats.org/drawingml/2006/chartDrawing">
    <cdr:from>
      <cdr:x>0.39555</cdr:x>
      <cdr:y>0.43466</cdr:y>
    </cdr:from>
    <cdr:to>
      <cdr:x>0.46473</cdr:x>
      <cdr:y>0.5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453063B0-BF02-D39C-6E86-9756FC02CBF1}"/>
            </a:ext>
          </a:extLst>
        </cdr:cNvPr>
        <cdr:cNvSpPr txBox="1"/>
      </cdr:nvSpPr>
      <cdr:spPr>
        <a:xfrm xmlns:a="http://schemas.openxmlformats.org/drawingml/2006/main">
          <a:off x="3566712" y="2034524"/>
          <a:ext cx="623797" cy="30583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100" kern="1200" dirty="0"/>
            <a:t>31%</a:t>
          </a:r>
          <a:endParaRPr lang="ru-RU" sz="1100" kern="1200" dirty="0"/>
        </a:p>
      </cdr:txBody>
    </cdr:sp>
  </cdr:relSizeAnchor>
  <cdr:relSizeAnchor xmlns:cdr="http://schemas.openxmlformats.org/drawingml/2006/chartDrawing">
    <cdr:from>
      <cdr:x>0.84293</cdr:x>
      <cdr:y>0.41775</cdr:y>
    </cdr:from>
    <cdr:to>
      <cdr:x>0.89465</cdr:x>
      <cdr:y>0.48309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453063B0-BF02-D39C-6E86-9756FC02CBF1}"/>
            </a:ext>
          </a:extLst>
        </cdr:cNvPr>
        <cdr:cNvSpPr txBox="1"/>
      </cdr:nvSpPr>
      <cdr:spPr>
        <a:xfrm xmlns:a="http://schemas.openxmlformats.org/drawingml/2006/main">
          <a:off x="7600724" y="1955358"/>
          <a:ext cx="466316" cy="30583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kern="1200" dirty="0"/>
            <a:t>1</a:t>
          </a:r>
          <a:r>
            <a:rPr lang="uk-UA" sz="1100" kern="1200" dirty="0"/>
            <a:t>%</a:t>
          </a:r>
          <a:endParaRPr lang="ru-RU" sz="1100" kern="1200" dirty="0"/>
        </a:p>
      </cdr:txBody>
    </cdr:sp>
  </cdr:relSizeAnchor>
  <cdr:relSizeAnchor xmlns:cdr="http://schemas.openxmlformats.org/drawingml/2006/chartDrawing">
    <cdr:from>
      <cdr:x>0.65356</cdr:x>
      <cdr:y>0.36827</cdr:y>
    </cdr:from>
    <cdr:to>
      <cdr:x>0.72273</cdr:x>
      <cdr:y>0.4336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D63502BE-5D51-009B-6B91-CD6670304713}"/>
            </a:ext>
          </a:extLst>
        </cdr:cNvPr>
        <cdr:cNvSpPr txBox="1"/>
      </cdr:nvSpPr>
      <cdr:spPr>
        <a:xfrm xmlns:a="http://schemas.openxmlformats.org/drawingml/2006/main">
          <a:off x="5893187" y="1723756"/>
          <a:ext cx="623706" cy="30579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100" kern="1200" dirty="0"/>
            <a:t>16,5%</a:t>
          </a:r>
          <a:endParaRPr lang="ru-RU" sz="1100" kern="1200" dirty="0"/>
        </a:p>
      </cdr:txBody>
    </cdr:sp>
  </cdr:relSizeAnchor>
  <cdr:relSizeAnchor xmlns:cdr="http://schemas.openxmlformats.org/drawingml/2006/chartDrawing">
    <cdr:from>
      <cdr:x>0.74723</cdr:x>
      <cdr:y>0.38523</cdr:y>
    </cdr:from>
    <cdr:to>
      <cdr:x>0.81641</cdr:x>
      <cdr:y>0.45057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D63502BE-5D51-009B-6B91-CD6670304713}"/>
            </a:ext>
          </a:extLst>
        </cdr:cNvPr>
        <cdr:cNvSpPr txBox="1"/>
      </cdr:nvSpPr>
      <cdr:spPr>
        <a:xfrm xmlns:a="http://schemas.openxmlformats.org/drawingml/2006/main">
          <a:off x="6737816" y="1803136"/>
          <a:ext cx="623796" cy="30583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100" kern="1200" dirty="0"/>
            <a:t>7%</a:t>
          </a:r>
          <a:endParaRPr lang="ru-RU" sz="1100" kern="1200" dirty="0"/>
        </a:p>
      </cdr:txBody>
    </cdr:sp>
  </cdr:relSizeAnchor>
  <cdr:relSizeAnchor xmlns:cdr="http://schemas.openxmlformats.org/drawingml/2006/chartDrawing">
    <cdr:from>
      <cdr:x>0.57007</cdr:x>
      <cdr:y>0.46733</cdr:y>
    </cdr:from>
    <cdr:to>
      <cdr:x>0.63924</cdr:x>
      <cdr:y>0.53266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D63502BE-5D51-009B-6B91-CD6670304713}"/>
            </a:ext>
          </a:extLst>
        </cdr:cNvPr>
        <cdr:cNvSpPr txBox="1"/>
      </cdr:nvSpPr>
      <cdr:spPr>
        <a:xfrm xmlns:a="http://schemas.openxmlformats.org/drawingml/2006/main">
          <a:off x="5140359" y="2187466"/>
          <a:ext cx="623706" cy="30579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100" kern="1200" dirty="0"/>
            <a:t>26%</a:t>
          </a:r>
          <a:endParaRPr lang="ru-RU" sz="1100" kern="1200" dirty="0"/>
        </a:p>
      </cdr:txBody>
    </cdr:sp>
  </cdr:relSizeAnchor>
  <cdr:relSizeAnchor xmlns:cdr="http://schemas.openxmlformats.org/drawingml/2006/chartDrawing">
    <cdr:from>
      <cdr:x>0.47809</cdr:x>
      <cdr:y>0.45057</cdr:y>
    </cdr:from>
    <cdr:to>
      <cdr:x>0.54394</cdr:x>
      <cdr:y>0.51591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58C4A509-849D-2418-5CA7-5C94C4B383FD}"/>
            </a:ext>
          </a:extLst>
        </cdr:cNvPr>
        <cdr:cNvSpPr txBox="1"/>
      </cdr:nvSpPr>
      <cdr:spPr>
        <a:xfrm xmlns:a="http://schemas.openxmlformats.org/drawingml/2006/main">
          <a:off x="4310894" y="2108975"/>
          <a:ext cx="593846" cy="30583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100" kern="1200" dirty="0"/>
            <a:t>26,5%</a:t>
          </a:r>
          <a:endParaRPr lang="ru-RU" sz="1100" kern="12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0.4819</cdr:x>
      <cdr:y>0.51847</cdr:y>
    </cdr:from>
    <cdr:to>
      <cdr:x>0.52257</cdr:x>
      <cdr:y>0.9198</cdr:y>
    </cdr:to>
    <cdr:sp macro="" textlink="">
      <cdr:nvSpPr>
        <cdr:cNvPr id="2" name="Прямокутник: округлені кути 1">
          <a:extLst xmlns:a="http://schemas.openxmlformats.org/drawingml/2006/main">
            <a:ext uri="{FF2B5EF4-FFF2-40B4-BE49-F238E27FC236}">
              <a16:creationId xmlns:a16="http://schemas.microsoft.com/office/drawing/2014/main" id="{6000472A-7ABB-4249-8859-57A13EB426CA}"/>
            </a:ext>
          </a:extLst>
        </cdr:cNvPr>
        <cdr:cNvSpPr/>
      </cdr:nvSpPr>
      <cdr:spPr>
        <a:xfrm xmlns:a="http://schemas.openxmlformats.org/drawingml/2006/main">
          <a:off x="4269920" y="2341556"/>
          <a:ext cx="360437" cy="1812472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kern="1200"/>
        </a:p>
      </cdr:txBody>
    </cdr:sp>
  </cdr:relSizeAnchor>
  <cdr:relSizeAnchor xmlns:cdr="http://schemas.openxmlformats.org/drawingml/2006/chartDrawing">
    <cdr:from>
      <cdr:x>0.78432</cdr:x>
      <cdr:y>0.51888</cdr:y>
    </cdr:from>
    <cdr:to>
      <cdr:x>0.825</cdr:x>
      <cdr:y>0.9202</cdr:y>
    </cdr:to>
    <cdr:sp macro="" textlink="">
      <cdr:nvSpPr>
        <cdr:cNvPr id="3" name="Прямокутник: округлені кути 2">
          <a:extLst xmlns:a="http://schemas.openxmlformats.org/drawingml/2006/main">
            <a:ext uri="{FF2B5EF4-FFF2-40B4-BE49-F238E27FC236}">
              <a16:creationId xmlns:a16="http://schemas.microsoft.com/office/drawing/2014/main" id="{990F1C33-71D6-A15D-0475-9E4C2EF128F1}"/>
            </a:ext>
          </a:extLst>
        </cdr:cNvPr>
        <cdr:cNvSpPr/>
      </cdr:nvSpPr>
      <cdr:spPr>
        <a:xfrm xmlns:a="http://schemas.openxmlformats.org/drawingml/2006/main">
          <a:off x="6949620" y="2343370"/>
          <a:ext cx="360437" cy="1812472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kern="1200"/>
        </a:p>
      </cdr:txBody>
    </cdr:sp>
  </cdr:relSizeAnchor>
  <cdr:relSizeAnchor xmlns:cdr="http://schemas.openxmlformats.org/drawingml/2006/chartDrawing">
    <cdr:from>
      <cdr:x>0.70068</cdr:x>
      <cdr:y>0.5247</cdr:y>
    </cdr:from>
    <cdr:to>
      <cdr:x>0.74136</cdr:x>
      <cdr:y>0.92602</cdr:y>
    </cdr:to>
    <cdr:sp macro="" textlink="">
      <cdr:nvSpPr>
        <cdr:cNvPr id="4" name="Прямокутник: округлені кути 3">
          <a:extLst xmlns:a="http://schemas.openxmlformats.org/drawingml/2006/main">
            <a:ext uri="{FF2B5EF4-FFF2-40B4-BE49-F238E27FC236}">
              <a16:creationId xmlns:a16="http://schemas.microsoft.com/office/drawing/2014/main" id="{24FEDC6A-B04F-81AB-30CA-E9DC8B8C4932}"/>
            </a:ext>
          </a:extLst>
        </cdr:cNvPr>
        <cdr:cNvSpPr/>
      </cdr:nvSpPr>
      <cdr:spPr>
        <a:xfrm xmlns:a="http://schemas.openxmlformats.org/drawingml/2006/main">
          <a:off x="6208484" y="2369676"/>
          <a:ext cx="360437" cy="1812472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kern="1200"/>
        </a:p>
      </cdr:txBody>
    </cdr:sp>
  </cdr:relSizeAnchor>
  <cdr:relSizeAnchor xmlns:cdr="http://schemas.openxmlformats.org/drawingml/2006/chartDrawing">
    <cdr:from>
      <cdr:x>0.95932</cdr:x>
      <cdr:y>0.52691</cdr:y>
    </cdr:from>
    <cdr:to>
      <cdr:x>1</cdr:x>
      <cdr:y>0.92823</cdr:y>
    </cdr:to>
    <cdr:sp macro="" textlink="">
      <cdr:nvSpPr>
        <cdr:cNvPr id="5" name="Прямокутник: округлені кути 4">
          <a:extLst xmlns:a="http://schemas.openxmlformats.org/drawingml/2006/main">
            <a:ext uri="{FF2B5EF4-FFF2-40B4-BE49-F238E27FC236}">
              <a16:creationId xmlns:a16="http://schemas.microsoft.com/office/drawing/2014/main" id="{A22773F7-6019-C53E-3FAF-CEE4A8171C96}"/>
            </a:ext>
          </a:extLst>
        </cdr:cNvPr>
        <cdr:cNvSpPr/>
      </cdr:nvSpPr>
      <cdr:spPr>
        <a:xfrm xmlns:a="http://schemas.openxmlformats.org/drawingml/2006/main">
          <a:off x="8500229" y="2379654"/>
          <a:ext cx="360437" cy="1812472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kern="1200"/>
        </a:p>
      </cdr:txBody>
    </cdr:sp>
  </cdr:relSizeAnchor>
  <cdr:relSizeAnchor xmlns:cdr="http://schemas.openxmlformats.org/drawingml/2006/chartDrawing">
    <cdr:from>
      <cdr:x>0.39542</cdr:x>
      <cdr:y>0.52008</cdr:y>
    </cdr:from>
    <cdr:to>
      <cdr:x>0.43398</cdr:x>
      <cdr:y>0.9198</cdr:y>
    </cdr:to>
    <cdr:sp macro="" textlink="">
      <cdr:nvSpPr>
        <cdr:cNvPr id="6" name="Прямокутник: округлені кути 5">
          <a:extLst xmlns:a="http://schemas.openxmlformats.org/drawingml/2006/main">
            <a:ext uri="{FF2B5EF4-FFF2-40B4-BE49-F238E27FC236}">
              <a16:creationId xmlns:a16="http://schemas.microsoft.com/office/drawing/2014/main" id="{F5A3CE6E-4751-DD21-CF22-51EC6E970468}"/>
            </a:ext>
          </a:extLst>
        </cdr:cNvPr>
        <cdr:cNvSpPr/>
      </cdr:nvSpPr>
      <cdr:spPr>
        <a:xfrm xmlns:a="http://schemas.openxmlformats.org/drawingml/2006/main">
          <a:off x="3503686" y="2348811"/>
          <a:ext cx="341693" cy="1805217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kern="12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2C46A-24BE-204C-A27E-6A1065B4AD96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Образец текста</a:t>
            </a:r>
          </a:p>
          <a:p>
            <a:pPr lvl="1"/>
            <a:r>
              <a:rPr lang="en-GB"/>
              <a:t>Второй уровень</a:t>
            </a:r>
          </a:p>
          <a:p>
            <a:pPr lvl="2"/>
            <a:r>
              <a:rPr lang="en-GB"/>
              <a:t>Третий уровень</a:t>
            </a:r>
          </a:p>
          <a:p>
            <a:pPr lvl="3"/>
            <a:r>
              <a:rPr lang="en-GB"/>
              <a:t>Четвертый уровень</a:t>
            </a:r>
          </a:p>
          <a:p>
            <a:pPr lvl="4"/>
            <a:r>
              <a:rPr lang="en-GB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1691C-881F-E644-803B-CC30A18E717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816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13FBD-BCE7-31DF-7DFA-B335C1175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>
            <a:extLst>
              <a:ext uri="{FF2B5EF4-FFF2-40B4-BE49-F238E27FC236}">
                <a16:creationId xmlns:a16="http://schemas.microsoft.com/office/drawing/2014/main" id="{F0C76BB3-EA28-E496-27D7-9E62EDDD17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uk-UA"/>
          </a:p>
        </p:txBody>
      </p:sp>
      <p:sp>
        <p:nvSpPr>
          <p:cNvPr id="19459" name="Заметки 2">
            <a:extLst>
              <a:ext uri="{FF2B5EF4-FFF2-40B4-BE49-F238E27FC236}">
                <a16:creationId xmlns:a16="http://schemas.microsoft.com/office/drawing/2014/main" id="{31619117-053B-F2F9-A979-713A71D6D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dirty="0"/>
          </a:p>
        </p:txBody>
      </p:sp>
      <p:sp>
        <p:nvSpPr>
          <p:cNvPr id="19460" name="Номер слайда 3">
            <a:extLst>
              <a:ext uri="{FF2B5EF4-FFF2-40B4-BE49-F238E27FC236}">
                <a16:creationId xmlns:a16="http://schemas.microsoft.com/office/drawing/2014/main" id="{D5E56D8F-00F6-94EC-1C99-E64FBC3C3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285A2-3EE2-483C-AEFD-3C64F4899A1E}" type="slidenum">
              <a:rPr lang="ru-RU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486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13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14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15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1691C-881F-E644-803B-CC30A18E717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566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18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F674E-D9BB-37EB-3A0E-0A3BF8F4E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91E5B417-C62F-DAA6-AC33-8F2EFDB838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280AFCC7-C0FF-4DAC-D2F8-51250AF1B6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D1B8013-B3D7-9C7A-9DB8-D80AA6FD25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1691C-881F-E644-803B-CC30A18E717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136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BD36F-F9BD-C62B-CA71-00188E21B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B9AEA1E9-48B3-FE42-EA42-64082A734F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57CB0394-3747-A850-4B71-42E43FA00D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7B35956-F0D1-9BFB-0E83-FFD8232BA1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1691C-881F-E644-803B-CC30A18E717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606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1691C-881F-E644-803B-CC30A18E7174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178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11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uk-UA" dirty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dirty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31EF-88C3-A840-B0C9-DCCAA00F019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4582-0915-B14F-BB1A-D352599AE59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22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31EF-88C3-A840-B0C9-DCCAA00F019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4582-0915-B14F-BB1A-D352599AE59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07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uk-UA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31EF-88C3-A840-B0C9-DCCAA00F019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4582-0915-B14F-BB1A-D352599AE59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22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uk-UA" dirty="0"/>
              <a:t>Образец текста</a:t>
            </a:r>
          </a:p>
          <a:p>
            <a:pPr lvl="1"/>
            <a:r>
              <a:rPr lang="uk-UA" dirty="0"/>
              <a:t>Второй уровень</a:t>
            </a:r>
          </a:p>
          <a:p>
            <a:pPr lvl="2"/>
            <a:r>
              <a:rPr lang="uk-UA" dirty="0"/>
              <a:t>Третий уровень</a:t>
            </a:r>
          </a:p>
          <a:p>
            <a:pPr lvl="3"/>
            <a:r>
              <a:rPr lang="uk-UA" dirty="0"/>
              <a:t>Четвертый уровень</a:t>
            </a:r>
          </a:p>
          <a:p>
            <a:pPr lvl="4"/>
            <a:r>
              <a:rPr lang="uk-UA" dirty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31EF-88C3-A840-B0C9-DCCAA00F019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4582-0915-B14F-BB1A-D352599AE59A}" type="slidenum">
              <a:rPr lang="ru-RU" smtClean="0"/>
              <a:t>‹№›</a:t>
            </a:fld>
            <a:endParaRPr lang="ru-RU"/>
          </a:p>
        </p:txBody>
      </p:sp>
      <p:pic>
        <p:nvPicPr>
          <p:cNvPr id="7" name="Изображение 6" descr="Untitled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728" y="205979"/>
            <a:ext cx="649072" cy="6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0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31EF-88C3-A840-B0C9-DCCAA00F019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4582-0915-B14F-BB1A-D352599AE59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29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31EF-88C3-A840-B0C9-DCCAA00F019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4582-0915-B14F-BB1A-D352599AE59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34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31EF-88C3-A840-B0C9-DCCAA00F019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4582-0915-B14F-BB1A-D352599AE59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31EF-88C3-A840-B0C9-DCCAA00F019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4582-0915-B14F-BB1A-D352599AE59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02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31EF-88C3-A840-B0C9-DCCAA00F019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4582-0915-B14F-BB1A-D352599AE59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20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31EF-88C3-A840-B0C9-DCCAA00F019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4582-0915-B14F-BB1A-D352599AE59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34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31EF-88C3-A840-B0C9-DCCAA00F019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4582-0915-B14F-BB1A-D352599AE59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4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/>
              <a:t>Образец текста</a:t>
            </a:r>
          </a:p>
          <a:p>
            <a:pPr lvl="1"/>
            <a:r>
              <a:rPr lang="uk-UA" dirty="0"/>
              <a:t>Второй уровень</a:t>
            </a:r>
          </a:p>
          <a:p>
            <a:pPr lvl="2"/>
            <a:r>
              <a:rPr lang="uk-UA" dirty="0"/>
              <a:t>Третий уровень</a:t>
            </a:r>
          </a:p>
          <a:p>
            <a:pPr lvl="3"/>
            <a:r>
              <a:rPr lang="uk-UA" dirty="0"/>
              <a:t>Четвертый уровень</a:t>
            </a:r>
          </a:p>
          <a:p>
            <a:pPr lvl="4"/>
            <a:r>
              <a:rPr lang="uk-UA" dirty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C31EF-88C3-A840-B0C9-DCCAA00F019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54582-0915-B14F-BB1A-D352599AE59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70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CCA41-4182-0665-C160-1B99645C9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F1FB082-067D-D996-20B5-1D66D869E940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75337" y="2142910"/>
            <a:ext cx="8196943" cy="1278041"/>
          </a:xfrm>
        </p:spPr>
        <p:txBody>
          <a:bodyPr>
            <a:no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 установи НАМН в програмі медичних гарантій.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Очікування та реальність. Майбутні кроки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D9BD2F3-1289-B9EF-139E-230386DE90A7}"/>
              </a:ext>
            </a:extLst>
          </p:cNvPr>
          <p:cNvSpPr/>
          <p:nvPr/>
        </p:nvSpPr>
        <p:spPr>
          <a:xfrm>
            <a:off x="3738317" y="4164375"/>
            <a:ext cx="5078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Начальник лікувального управління </a:t>
            </a:r>
          </a:p>
          <a:p>
            <a:pPr algn="r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НАМН України </a:t>
            </a:r>
          </a:p>
          <a:p>
            <a:pPr algn="r">
              <a:spcAft>
                <a:spcPts val="0"/>
              </a:spcAft>
            </a:pP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д.мед.н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Сіромаха С.О.</a:t>
            </a:r>
          </a:p>
        </p:txBody>
      </p:sp>
      <p:pic>
        <p:nvPicPr>
          <p:cNvPr id="1034" name="Picture 10" descr="НСЗУ Національна служба здоров'я України">
            <a:extLst>
              <a:ext uri="{FF2B5EF4-FFF2-40B4-BE49-F238E27FC236}">
                <a16:creationId xmlns:a16="http://schemas.microsoft.com/office/drawing/2014/main" id="{76F70857-606D-9BEF-35DC-87A43BF15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315" y="495255"/>
            <a:ext cx="978374" cy="97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4A2AFB-E2AE-2762-3CF2-9B4F977B1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5781" y="589640"/>
            <a:ext cx="1136192" cy="791416"/>
          </a:xfrm>
          <a:prstGeom prst="rect">
            <a:avLst/>
          </a:prstGeom>
        </p:spPr>
      </p:pic>
      <p:pic>
        <p:nvPicPr>
          <p:cNvPr id="5" name="Picture 2" descr="НАМН України – Національна академія медичних наук України">
            <a:extLst>
              <a:ext uri="{FF2B5EF4-FFF2-40B4-BE49-F238E27FC236}">
                <a16:creationId xmlns:a16="http://schemas.microsoft.com/office/drawing/2014/main" id="{28E86294-8076-ACFD-E15F-2E78838DE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956" y="589640"/>
            <a:ext cx="753263" cy="80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8A1D3F-F1EB-3104-0DC0-AA62256AAB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457" y="556717"/>
            <a:ext cx="698220" cy="8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94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/>
          <p:cNvGraphicFramePr>
            <a:graphicFrameLocks noGrp="1"/>
          </p:cNvGraphicFramePr>
          <p:nvPr/>
        </p:nvGraphicFramePr>
        <p:xfrm>
          <a:off x="591859" y="593748"/>
          <a:ext cx="7593980" cy="3956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06539">
                  <a:extLst>
                    <a:ext uri="{9D8B030D-6E8A-4147-A177-3AD203B41FA5}">
                      <a16:colId xmlns:a16="http://schemas.microsoft.com/office/drawing/2014/main" val="932984047"/>
                    </a:ext>
                  </a:extLst>
                </a:gridCol>
                <a:gridCol w="1587441">
                  <a:extLst>
                    <a:ext uri="{9D8B030D-6E8A-4147-A177-3AD203B41FA5}">
                      <a16:colId xmlns:a16="http://schemas.microsoft.com/office/drawing/2014/main" val="1995848024"/>
                    </a:ext>
                  </a:extLst>
                </a:gridCol>
              </a:tblGrid>
              <a:tr h="3124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"Інститут травматології та ортопедії НАМНУ"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71665604"/>
                  </a:ext>
                </a:extLst>
              </a:tr>
              <a:tr h="3124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Інститут неврології, психіатрії та наркології Волошина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10126154"/>
                  </a:ext>
                </a:extLst>
              </a:tr>
              <a:tr h="3124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"Інститут проблем ендокринної патології ім. В.Я. Данилевського НАМНУ"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7700657"/>
                  </a:ext>
                </a:extLst>
              </a:tr>
              <a:tr h="3124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"Інститут загальної та невідкладної хірургії ім. В.Т. Зайцева НАМНУ"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35791892"/>
                  </a:ext>
                </a:extLst>
              </a:tr>
              <a:tr h="3124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"Інститут очних хвороб і тканинної терапії ім. В.П. Філатова НАМНУ"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70109878"/>
                  </a:ext>
                </a:extLst>
              </a:tr>
              <a:tr h="3124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«Інституту урології імені академіка О.Ф. Возіанова НАМНУ»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66714250"/>
                  </a:ext>
                </a:extLst>
              </a:tr>
              <a:tr h="3124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"ННЦ фтизіатрії, пульмонології та алергології  імені Ф.Г. Яновського НАМНУ"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9349309"/>
                  </a:ext>
                </a:extLst>
              </a:tr>
              <a:tr h="1562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"Інститут стоматології та щелепно-лицевої хірургії НАМНУ"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57883855"/>
                  </a:ext>
                </a:extLst>
              </a:tr>
              <a:tr h="2976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"Інститут нейрохірургії імені академіка А.П. Ромоданова НАМНУ"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44891350"/>
                  </a:ext>
                </a:extLst>
              </a:tr>
              <a:tr h="3124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″Інститут охорони здоров’я дітей та підлітків НАМНУ″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3177464"/>
                  </a:ext>
                </a:extLst>
              </a:tr>
              <a:tr h="3124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"Інститут отоларингології ім. проф. О.С. Коломійченка НАМНУ"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90578698"/>
                  </a:ext>
                </a:extLst>
              </a:tr>
              <a:tr h="3124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"Інститут ендокринології та обміну речовин ім. В.П. Комісаренка НАМНУ"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6158120"/>
                  </a:ext>
                </a:extLst>
              </a:tr>
              <a:tr h="3124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"Інститут дерматології та венерології НАМНУ"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14018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408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"/>
          <p:cNvSpPr txBox="1">
            <a:spLocks noGrp="1"/>
          </p:cNvSpPr>
          <p:nvPr>
            <p:ph type="title"/>
          </p:nvPr>
        </p:nvSpPr>
        <p:spPr>
          <a:xfrm>
            <a:off x="310243" y="205979"/>
            <a:ext cx="8507185" cy="8572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</a:pPr>
            <a:r>
              <a:rPr lang="uk-UA" sz="3200" dirty="0" err="1"/>
              <a:t>Контрактування</a:t>
            </a:r>
            <a:r>
              <a:rPr lang="uk-UA" sz="3200" dirty="0"/>
              <a:t> установ НАМН </a:t>
            </a:r>
            <a:endParaRPr sz="3200" dirty="0"/>
          </a:p>
        </p:txBody>
      </p:sp>
      <p:graphicFrame>
        <p:nvGraphicFramePr>
          <p:cNvPr id="222" name="Google Shape;222;p15"/>
          <p:cNvGraphicFramePr/>
          <p:nvPr>
            <p:extLst>
              <p:ext uri="{D42A27DB-BD31-4B8C-83A1-F6EECF244321}">
                <p14:modId xmlns:p14="http://schemas.microsoft.com/office/powerpoint/2010/main" val="1910736910"/>
              </p:ext>
            </p:extLst>
          </p:nvPr>
        </p:nvGraphicFramePr>
        <p:xfrm>
          <a:off x="171450" y="1076813"/>
          <a:ext cx="8972550" cy="3715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3" name="Google Shape;223;p15"/>
          <p:cNvSpPr txBox="1"/>
          <p:nvPr/>
        </p:nvSpPr>
        <p:spPr>
          <a:xfrm>
            <a:off x="563336" y="4359729"/>
            <a:ext cx="1861457" cy="369332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n=28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15" descr="НАМН України – Національна академія медичних наук України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65191" y="219563"/>
            <a:ext cx="868566" cy="92285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5"/>
          <p:cNvSpPr/>
          <p:nvPr/>
        </p:nvSpPr>
        <p:spPr>
          <a:xfrm>
            <a:off x="7535038" y="1699075"/>
            <a:ext cx="1282390" cy="60117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Окрім стабілізаційного пакету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225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uk-UA"/>
              <a:t>Проблемні заклади </a:t>
            </a:r>
            <a:br>
              <a:rPr lang="uk-UA"/>
            </a:br>
            <a:br>
              <a:rPr lang="uk-UA"/>
            </a:br>
            <a:endParaRPr/>
          </a:p>
        </p:txBody>
      </p:sp>
      <p:graphicFrame>
        <p:nvGraphicFramePr>
          <p:cNvPr id="215" name="Google Shape;215;p14"/>
          <p:cNvGraphicFramePr/>
          <p:nvPr>
            <p:extLst>
              <p:ext uri="{D42A27DB-BD31-4B8C-83A1-F6EECF244321}">
                <p14:modId xmlns:p14="http://schemas.microsoft.com/office/powerpoint/2010/main" val="1765072194"/>
              </p:ext>
            </p:extLst>
          </p:nvPr>
        </p:nvGraphicFramePr>
        <p:xfrm>
          <a:off x="457199" y="1405055"/>
          <a:ext cx="8151550" cy="28316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07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0" u="none" strike="noStrike" cap="none" dirty="0"/>
                        <a:t>Інститут епідеміології та інфекційних </a:t>
                      </a:r>
                      <a:r>
                        <a:rPr lang="uk-UA" sz="1800" b="0" u="none" strike="noStrike" cap="none" dirty="0" err="1"/>
                        <a:t>хвороб</a:t>
                      </a:r>
                      <a:r>
                        <a:rPr lang="uk-UA" sz="1800" b="0" u="none" strike="noStrike" cap="none" dirty="0"/>
                        <a:t>  ім. Л. В. </a:t>
                      </a:r>
                      <a:r>
                        <a:rPr lang="uk-UA" sz="1800" b="0" u="none" strike="noStrike" cap="none" dirty="0" err="1"/>
                        <a:t>Громашевського</a:t>
                      </a:r>
                      <a:r>
                        <a:rPr lang="uk-UA" sz="1800" b="0" u="none" strike="noStrike" cap="none" dirty="0"/>
                        <a:t> НАМНУ″</a:t>
                      </a:r>
                      <a:endParaRPr sz="18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uk-UA" sz="1800" b="0" dirty="0"/>
                        <a:t>Законтрактовано за </a:t>
                      </a:r>
                      <a:r>
                        <a:rPr lang="en-US" sz="1800" b="0" dirty="0"/>
                        <a:t>21 </a:t>
                      </a:r>
                      <a:r>
                        <a:rPr lang="uk-UA" sz="1800" b="0" dirty="0"/>
                        <a:t>пакетом Діагностика, лікування та супровід осіб із ВІЛ (та підозрою на ВІЛ) від 08.09.2025року</a:t>
                      </a:r>
                      <a:endParaRPr sz="1800" b="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НПЦ ендоваскулярної нейрорентгенохірургії НАМНУ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0" dirty="0"/>
                        <a:t>Не законтрактовано за жодним із пакетів послуг</a:t>
                      </a:r>
                      <a:endParaRPr sz="1800" b="0" dirty="0"/>
                    </a:p>
                  </a:txBody>
                  <a:tcPr marL="91450" marR="91450" marT="45725" marB="457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Інститут спадкової патології НАМНУ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dirty="0"/>
                        <a:t>Перебуває в процесі реорганізації</a:t>
                      </a:r>
                      <a:endParaRPr sz="1800" dirty="0"/>
                    </a:p>
                  </a:txBody>
                  <a:tcPr marL="91450" marR="91450" marT="45725" marB="457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"/>
          <p:cNvSpPr txBox="1">
            <a:spLocks noGrp="1"/>
          </p:cNvSpPr>
          <p:nvPr>
            <p:ph type="title" idx="4294967295"/>
          </p:nvPr>
        </p:nvSpPr>
        <p:spPr>
          <a:xfrm>
            <a:off x="379033" y="258956"/>
            <a:ext cx="7581626" cy="532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None/>
            </a:pPr>
            <a:r>
              <a:rPr lang="uk-UA" sz="2400" dirty="0"/>
              <a:t>Стабілізаційний пакет та кошти за ПМГ, млн. грн </a:t>
            </a:r>
            <a:br>
              <a:rPr lang="uk-UA" sz="2400" dirty="0"/>
            </a:br>
            <a:r>
              <a:rPr lang="uk-UA" sz="2400" dirty="0"/>
              <a:t> </a:t>
            </a:r>
            <a:endParaRPr sz="2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257" name="Google Shape;257;p19"/>
          <p:cNvGraphicFramePr/>
          <p:nvPr/>
        </p:nvGraphicFramePr>
        <p:xfrm>
          <a:off x="127000" y="810947"/>
          <a:ext cx="9017000" cy="421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58" name="Google Shape;258;p19" descr="НАМН України – Національна академія медичних наук України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60659" y="278165"/>
            <a:ext cx="900007" cy="956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"/>
          <p:cNvSpPr txBox="1">
            <a:spLocks noGrp="1"/>
          </p:cNvSpPr>
          <p:nvPr>
            <p:ph type="title" idx="4294967295"/>
          </p:nvPr>
        </p:nvSpPr>
        <p:spPr>
          <a:xfrm>
            <a:off x="379033" y="258955"/>
            <a:ext cx="8229600" cy="51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None/>
            </a:pPr>
            <a:r>
              <a:rPr lang="uk-UA" sz="2400" dirty="0"/>
              <a:t>Стабілізаційний пакет та кошти за ПМГ, млн. грн </a:t>
            </a:r>
            <a:br>
              <a:rPr lang="uk-UA" sz="2400" dirty="0"/>
            </a:br>
            <a:r>
              <a:rPr lang="uk-UA" sz="2400" dirty="0"/>
              <a:t> </a:t>
            </a:r>
            <a:endParaRPr sz="2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265" name="Google Shape;265;p20"/>
          <p:cNvGraphicFramePr/>
          <p:nvPr>
            <p:extLst>
              <p:ext uri="{D42A27DB-BD31-4B8C-83A1-F6EECF244321}">
                <p14:modId xmlns:p14="http://schemas.microsoft.com/office/powerpoint/2010/main" val="1292087266"/>
              </p:ext>
            </p:extLst>
          </p:nvPr>
        </p:nvGraphicFramePr>
        <p:xfrm>
          <a:off x="0" y="788645"/>
          <a:ext cx="9017000" cy="4354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66" name="Google Shape;266;p20" descr="НАМН України – Національна академія медичних наук України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60659" y="278165"/>
            <a:ext cx="900007" cy="956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1"/>
          <p:cNvSpPr txBox="1">
            <a:spLocks noGrp="1"/>
          </p:cNvSpPr>
          <p:nvPr>
            <p:ph type="title" idx="4294967295"/>
          </p:nvPr>
        </p:nvSpPr>
        <p:spPr>
          <a:xfrm>
            <a:off x="379033" y="258955"/>
            <a:ext cx="8229600" cy="51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None/>
            </a:pPr>
            <a:r>
              <a:rPr lang="uk-UA" sz="2400" dirty="0"/>
              <a:t>Стабілізаційний пакет та кошти за ПМГ, млн. грн</a:t>
            </a:r>
            <a:endParaRPr sz="2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273" name="Google Shape;273;p21"/>
          <p:cNvGraphicFramePr/>
          <p:nvPr/>
        </p:nvGraphicFramePr>
        <p:xfrm>
          <a:off x="63500" y="462775"/>
          <a:ext cx="9017000" cy="468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74" name="Google Shape;274;p21" descr="НАМН України – Національна академія медичних наук України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60659" y="278165"/>
            <a:ext cx="900007" cy="956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A6199-1BDE-96CD-EB38-56E1038CCD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12906"/>
            <a:ext cx="8229600" cy="358854"/>
          </a:xfrm>
        </p:spPr>
        <p:txBody>
          <a:bodyPr>
            <a:normAutofit fontScale="90000"/>
          </a:bodyPr>
          <a:lstStyle/>
          <a:p>
            <a:r>
              <a:rPr lang="uk-UA" sz="2700" dirty="0"/>
              <a:t>Надходження за надання платних послуг, </a:t>
            </a:r>
            <a:r>
              <a:rPr lang="uk-UA" sz="2700" dirty="0" err="1"/>
              <a:t>млн.грн</a:t>
            </a:r>
            <a:endParaRPr lang="uk-UA" dirty="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669B8520-B3AF-822B-5653-ECF893E546F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50989059"/>
              </p:ext>
            </p:extLst>
          </p:nvPr>
        </p:nvGraphicFramePr>
        <p:xfrm>
          <a:off x="0" y="524108"/>
          <a:ext cx="8860666" cy="451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 descr="НАМН України – Національна академія медичних наук України">
            <a:extLst>
              <a:ext uri="{FF2B5EF4-FFF2-40B4-BE49-F238E27FC236}">
                <a16:creationId xmlns:a16="http://schemas.microsoft.com/office/drawing/2014/main" id="{655E65E1-FF11-43B5-4668-FDEB4FF90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659" y="278165"/>
            <a:ext cx="900007" cy="95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619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uk-UA"/>
              <a:t>ДП «Медичні закупівлі» </a:t>
            </a:r>
            <a:endParaRPr/>
          </a:p>
        </p:txBody>
      </p:sp>
      <p:sp>
        <p:nvSpPr>
          <p:cNvPr id="280" name="Google Shape;280;p22"/>
          <p:cNvSpPr txBox="1"/>
          <p:nvPr/>
        </p:nvSpPr>
        <p:spPr>
          <a:xfrm>
            <a:off x="365760" y="1313974"/>
            <a:ext cx="3025140" cy="1200329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 державних установ НАМН України отримали ВМП та медикаменти на суму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96 млн 436 тис грн</a:t>
            </a:r>
            <a:endParaRPr/>
          </a:p>
        </p:txBody>
      </p:sp>
      <p:graphicFrame>
        <p:nvGraphicFramePr>
          <p:cNvPr id="281" name="Google Shape;281;p22"/>
          <p:cNvGraphicFramePr/>
          <p:nvPr/>
        </p:nvGraphicFramePr>
        <p:xfrm>
          <a:off x="3690990" y="1329547"/>
          <a:ext cx="5191025" cy="3485375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33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9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uk-UA" sz="900"/>
                        <a:t>№ 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uk-UA" sz="900"/>
                        <a:t>Назва установи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uk-UA" sz="900"/>
                        <a:t> 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uk-UA" sz="1000"/>
                        <a:t>1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uk-UA" sz="900"/>
                        <a:t>ДУ «Інститут гастроентерології НАМН України»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uk-UA" sz="900"/>
                        <a:t>206186,00 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uk-UA" sz="1000"/>
                        <a:t>2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uk-UA" sz="900"/>
                        <a:t>ДУ «Інститут дерматології та венерології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uk-UA" sz="900"/>
                        <a:t>НАМН України»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uk-UA" sz="900"/>
                        <a:t>3596566, 43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uk-UA" sz="1000"/>
                        <a:t>3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uk-UA" sz="900"/>
                        <a:t>ДУ «Інститут загальної та невідкладної хірургії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uk-UA" sz="900"/>
                        <a:t> імені В.Т.Зайцева НАМН України»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uk-UA" sz="900"/>
                        <a:t>21 177 539,99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uk-UA" sz="1000"/>
                        <a:t>4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uk-UA" sz="900"/>
                        <a:t>ДУ «Інститут ендокринології та обміну речовин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uk-UA" sz="900"/>
                        <a:t> імені В.П. Комісаренка НАМН України»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uk-UA" sz="900"/>
                        <a:t>751647,0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uk-UA" sz="1000"/>
                        <a:t>5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uk-UA" sz="900"/>
                        <a:t>ДУ  «ННЦ «Інститут  кардіології, клінічної та регенеративної медицини  імені академіка М.Д.Стражеска НАМН України»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uk-UA" sz="900"/>
                        <a:t>5699900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uk-UA" sz="1000"/>
                        <a:t>6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uk-UA" sz="900"/>
                        <a:t>ДУ «Інститут нейрохірургії імені  академіка А.П. Ромоданова НАМН України»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uk-UA" sz="900"/>
                        <a:t>1 130 404,41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uk-UA" sz="1000"/>
                        <a:t>7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uk-UA" sz="900"/>
                        <a:t>ДУ  «Інститут неврології, психіатрії та наркології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uk-UA" sz="900"/>
                        <a:t>ім. П.В. Волошина  НАМН України» 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uk-UA" sz="900"/>
                        <a:t>4 587 429,68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uk-UA" sz="1000"/>
                        <a:t>8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uk-UA" sz="900"/>
                        <a:t>ДУ «Національний науковий центр радіаційної медицини, гематології та онкології НАМН України»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uk-UA" sz="900"/>
                        <a:t>З 726 145,82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uk-UA" sz="1000"/>
                        <a:t>9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uk-UA" sz="900"/>
                        <a:t>ДУ «Національний інститут серцево-судинної хірургії імені  М.М. Амосова НАМН України»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uk-UA" sz="900"/>
                        <a:t>44 655 548,75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uk-UA" sz="1000"/>
                        <a:t>10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uk-UA" sz="900"/>
                        <a:t>ДУ «Інститут патології хребта та суглобів імені професора М.І.Ситенка НАМН України»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uk-UA" sz="900"/>
                        <a:t>5009600,58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4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uk-UA" sz="1000"/>
                        <a:t>11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uk-UA" sz="900"/>
                        <a:t>ДУ «Інститут травматології та ортопедії НАМН України»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uk-UA" sz="900"/>
                        <a:t>14 029 929,98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5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uk-UA" sz="1000"/>
                        <a:t>12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uk-UA" sz="900"/>
                        <a:t>ДУ «Національний науковий центр  хірургії та трансплантології імені О.О.Шалімова НАМН України»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uk-UA" sz="900"/>
                        <a:t>12 313 040, 43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5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uk-UA" sz="1000"/>
                        <a:t>13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uk-UA" sz="900"/>
                        <a:t>ДУ «Інститут медичної радіології та онкології 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uk-UA" sz="900"/>
                        <a:t>ім. С.П. Григор`єва НАМН України»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uk-UA" sz="900" dirty="0"/>
                        <a:t>15 623281,22</a:t>
                      </a:r>
                      <a:endParaRPr sz="9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9725" marR="4972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82" name="Google Shape;282;p22"/>
          <p:cNvSpPr txBox="1"/>
          <p:nvPr/>
        </p:nvSpPr>
        <p:spPr>
          <a:xfrm>
            <a:off x="365760" y="2629197"/>
            <a:ext cx="3025140" cy="2308324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Додатково ДУ «Інститут отоларингології імені професора О.С.Коломійченка НАМН України отримав кохлеарних імплантів та мовних процесорів на суму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 млн грн</a:t>
            </a:r>
            <a:endParaRPr/>
          </a:p>
        </p:txBody>
      </p:sp>
      <p:pic>
        <p:nvPicPr>
          <p:cNvPr id="283" name="Google Shape;28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0385" y="205979"/>
            <a:ext cx="987638" cy="1072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469046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None/>
            </a:pPr>
            <a:r>
              <a:rPr lang="uk-UA" sz="3200"/>
              <a:t>Видатки спеціалізованих установ НАМН від надходжень за ПМГ НСЗУ</a:t>
            </a:r>
            <a:endParaRPr sz="3200"/>
          </a:p>
        </p:txBody>
      </p:sp>
      <p:sp>
        <p:nvSpPr>
          <p:cNvPr id="232" name="Google Shape;232;p16"/>
          <p:cNvSpPr txBox="1">
            <a:spLocks noGrp="1"/>
          </p:cNvSpPr>
          <p:nvPr>
            <p:ph type="body" idx="1"/>
          </p:nvPr>
        </p:nvSpPr>
        <p:spPr>
          <a:xfrm>
            <a:off x="300354" y="2377251"/>
            <a:ext cx="4114800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uk-UA">
                <a:solidFill>
                  <a:schemeClr val="dk1"/>
                </a:solidFill>
              </a:rPr>
              <a:t>від 37 до 47% - 4 установи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uk-UA">
                <a:solidFill>
                  <a:schemeClr val="dk1"/>
                </a:solidFill>
              </a:rPr>
              <a:t>від 58 до 70% - 11 установ</a:t>
            </a: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uk-UA">
                <a:solidFill>
                  <a:schemeClr val="dk1"/>
                </a:solidFill>
              </a:rPr>
              <a:t>від 73 до 82% - 12 установ</a:t>
            </a: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uk-UA">
                <a:solidFill>
                  <a:srgbClr val="FF0000"/>
                </a:solidFill>
              </a:rPr>
              <a:t>В середньому – 64%</a:t>
            </a:r>
            <a:endParaRPr/>
          </a:p>
        </p:txBody>
      </p:sp>
      <p:sp>
        <p:nvSpPr>
          <p:cNvPr id="233" name="Google Shape;233;p16"/>
          <p:cNvSpPr txBox="1"/>
          <p:nvPr/>
        </p:nvSpPr>
        <p:spPr>
          <a:xfrm>
            <a:off x="513211" y="1657879"/>
            <a:ext cx="3564396" cy="461665"/>
          </a:xfrm>
          <a:prstGeom prst="rect">
            <a:avLst/>
          </a:prstGeom>
          <a:solidFill>
            <a:srgbClr val="DAEE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оплату праці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6"/>
          <p:cNvSpPr txBox="1"/>
          <p:nvPr/>
        </p:nvSpPr>
        <p:spPr>
          <a:xfrm>
            <a:off x="5004050" y="1196214"/>
            <a:ext cx="3564396" cy="461665"/>
          </a:xfrm>
          <a:prstGeom prst="rect">
            <a:avLst/>
          </a:prstGeom>
          <a:solidFill>
            <a:srgbClr val="DAEE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медикаменти та ВМП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6"/>
          <p:cNvSpPr txBox="1"/>
          <p:nvPr/>
        </p:nvSpPr>
        <p:spPr>
          <a:xfrm>
            <a:off x="4924791" y="1735756"/>
            <a:ext cx="4114800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 0 до 2% - 9 установ</a:t>
            </a:r>
            <a:endParaRPr/>
          </a:p>
          <a:p>
            <a:pPr marL="342900" marR="0" lvl="0" indent="-3429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 5 до 15% - 8 установ</a:t>
            </a:r>
            <a:endParaRPr/>
          </a:p>
          <a:p>
            <a:pPr marL="342900" marR="0" lvl="0" indent="-3429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 15 до 25% - 7 установ</a:t>
            </a:r>
            <a:endParaRPr/>
          </a:p>
          <a:p>
            <a:pPr marL="342900" marR="0" lvl="0" indent="-3429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 29 до 53% - 4 установи</a:t>
            </a:r>
            <a:endParaRPr/>
          </a:p>
          <a:p>
            <a:pPr marL="342900" marR="0" lvl="0" indent="-342900" algn="l" rtl="0">
              <a:spcBef>
                <a:spcPts val="444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uk-UA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 середньому – 17%</a:t>
            </a:r>
            <a:endParaRPr/>
          </a:p>
        </p:txBody>
      </p:sp>
      <p:pic>
        <p:nvPicPr>
          <p:cNvPr id="236" name="Google Shape;236;p16" descr="НАМН України – Національна академія медичних наук України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6246" y="195486"/>
            <a:ext cx="868566" cy="92285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6"/>
          <p:cNvSpPr txBox="1"/>
          <p:nvPr/>
        </p:nvSpPr>
        <p:spPr>
          <a:xfrm>
            <a:off x="5081637" y="3823887"/>
            <a:ext cx="376200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цьому, до </a:t>
            </a:r>
            <a:r>
              <a:rPr lang="uk-UA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73%</a:t>
            </a: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від видатків на медикаменти та ВМП – саме на ВИСОКОВАРТІСНІ вироби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6"/>
          <p:cNvSpPr/>
          <p:nvPr/>
        </p:nvSpPr>
        <p:spPr>
          <a:xfrm>
            <a:off x="6710049" y="3463948"/>
            <a:ext cx="341916" cy="359939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316A1-75D5-DB62-317E-ADE1A1C4E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DB7FC-A849-FC23-EF9B-87C3FE37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Оплата праці</a:t>
            </a:r>
            <a:endParaRPr lang="ru-RU" dirty="0"/>
          </a:p>
        </p:txBody>
      </p:sp>
      <p:pic>
        <p:nvPicPr>
          <p:cNvPr id="4" name="Picture 2" descr="НАМН України – Національна академія медичних наук України">
            <a:extLst>
              <a:ext uri="{FF2B5EF4-FFF2-40B4-BE49-F238E27FC236}">
                <a16:creationId xmlns:a16="http://schemas.microsoft.com/office/drawing/2014/main" id="{86289259-ABEC-4EC5-A9FD-0DA91C03B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246" y="195486"/>
            <a:ext cx="868566" cy="92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я 7">
            <a:extLst>
              <a:ext uri="{FF2B5EF4-FFF2-40B4-BE49-F238E27FC236}">
                <a16:creationId xmlns:a16="http://schemas.microsoft.com/office/drawing/2014/main" id="{CCF44604-29D0-4F0C-5B97-9979038ADF43}"/>
              </a:ext>
            </a:extLst>
          </p:cNvPr>
          <p:cNvGraphicFramePr>
            <a:graphicFrameLocks noGrp="1"/>
          </p:cNvGraphicFramePr>
          <p:nvPr/>
        </p:nvGraphicFramePr>
        <p:xfrm>
          <a:off x="269420" y="2322986"/>
          <a:ext cx="4302580" cy="12192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151290">
                  <a:extLst>
                    <a:ext uri="{9D8B030D-6E8A-4147-A177-3AD203B41FA5}">
                      <a16:colId xmlns:a16="http://schemas.microsoft.com/office/drawing/2014/main" val="1362179441"/>
                    </a:ext>
                  </a:extLst>
                </a:gridCol>
                <a:gridCol w="2151290">
                  <a:extLst>
                    <a:ext uri="{9D8B030D-6E8A-4147-A177-3AD203B41FA5}">
                      <a16:colId xmlns:a16="http://schemas.microsoft.com/office/drawing/2014/main" val="1568201892"/>
                    </a:ext>
                  </a:extLst>
                </a:gridCol>
              </a:tblGrid>
              <a:tr h="303674">
                <a:tc>
                  <a:txBody>
                    <a:bodyPr/>
                    <a:lstStyle/>
                    <a:p>
                      <a:r>
                        <a:rPr lang="ru-RU" sz="1400" b="1" dirty="0" err="1"/>
                        <a:t>Наукові</a:t>
                      </a:r>
                      <a:r>
                        <a:rPr lang="ru-RU" sz="1400" b="1" dirty="0"/>
                        <a:t> </a:t>
                      </a:r>
                      <a:r>
                        <a:rPr lang="ru-RU" sz="1400" b="1" dirty="0" err="1"/>
                        <a:t>співробітники</a:t>
                      </a:r>
                      <a:r>
                        <a:rPr lang="ru-RU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11 472,70 </a:t>
                      </a:r>
                      <a:r>
                        <a:rPr lang="ru-RU" sz="1400" b="1" dirty="0"/>
                        <a:t>грн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205645"/>
                  </a:ext>
                </a:extLst>
              </a:tr>
              <a:tr h="303674">
                <a:tc>
                  <a:txBody>
                    <a:bodyPr/>
                    <a:lstStyle/>
                    <a:p>
                      <a:r>
                        <a:rPr lang="ru-RU" sz="1400" dirty="0" err="1"/>
                        <a:t>Лікарі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22 266,59 грн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98393"/>
                  </a:ext>
                </a:extLst>
              </a:tr>
              <a:tr h="303674">
                <a:tc>
                  <a:txBody>
                    <a:bodyPr/>
                    <a:lstStyle/>
                    <a:p>
                      <a:r>
                        <a:rPr lang="ru-RU" sz="1400" dirty="0" err="1"/>
                        <a:t>Медичні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baseline="0" dirty="0" err="1"/>
                        <a:t>сестри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15 597,29 грн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853594"/>
                  </a:ext>
                </a:extLst>
              </a:tr>
              <a:tr h="303674">
                <a:tc>
                  <a:txBody>
                    <a:bodyPr/>
                    <a:lstStyle/>
                    <a:p>
                      <a:r>
                        <a:rPr lang="ru-RU" sz="1400" b="0" dirty="0" err="1"/>
                        <a:t>Загальна</a:t>
                      </a:r>
                      <a:r>
                        <a:rPr lang="ru-RU" sz="1400" b="0" dirty="0"/>
                        <a:t> </a:t>
                      </a:r>
                      <a:r>
                        <a:rPr lang="ru-RU" sz="1400" b="0" dirty="0" err="1"/>
                        <a:t>середня</a:t>
                      </a:r>
                      <a:r>
                        <a:rPr lang="ru-RU" sz="1400" b="0" dirty="0"/>
                        <a:t> з/п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15 578,47 грн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625873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1B9825C2-0A05-93C1-C1EA-ECA514486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423" y="1819255"/>
            <a:ext cx="3507157" cy="253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uk-UA" sz="1600" u="sng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Середньомісячна зарплата науковців в установах Академії:</a:t>
            </a:r>
          </a:p>
          <a:p>
            <a:pPr marL="171450" indent="-171450" algn="just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4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Залишається нижчою, ніж в освітньому чи промисловому секторах;</a:t>
            </a:r>
          </a:p>
          <a:p>
            <a:pPr marL="171450" indent="-171450" algn="just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Значно поступається європейським стандартам; </a:t>
            </a:r>
          </a:p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Відсутність доплат співробітникам установ, які розташовані в прифронтових регіонах</a:t>
            </a:r>
          </a:p>
        </p:txBody>
      </p:sp>
    </p:spTree>
    <p:extLst>
      <p:ext uri="{BB962C8B-B14F-4D97-AF65-F5344CB8AC3E}">
        <p14:creationId xmlns:p14="http://schemas.microsoft.com/office/powerpoint/2010/main" val="1111175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E9731-A1FB-129B-D2BE-315DB69BB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AFC9C06-CB98-D194-B914-E035F867C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256" y="1266891"/>
            <a:ext cx="8541487" cy="857250"/>
          </a:xfrm>
        </p:spPr>
        <p:txBody>
          <a:bodyPr>
            <a:noAutofit/>
          </a:bodyPr>
          <a:lstStyle/>
          <a:p>
            <a:r>
              <a:rPr lang="uk-UA" sz="4000" dirty="0">
                <a:solidFill>
                  <a:schemeClr val="tx1"/>
                </a:solidFill>
              </a:rPr>
              <a:t>Міжвідомча робоча група</a:t>
            </a:r>
            <a:endParaRPr lang="uk-UA" sz="4000" noProof="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E223D0-E5C2-7873-44B1-40782C1E5334}"/>
              </a:ext>
            </a:extLst>
          </p:cNvPr>
          <p:cNvSpPr txBox="1"/>
          <p:nvPr/>
        </p:nvSpPr>
        <p:spPr>
          <a:xfrm>
            <a:off x="301257" y="2922814"/>
            <a:ext cx="8541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Президент НАМН України академік </a:t>
            </a:r>
            <a:r>
              <a:rPr lang="uk-UA" b="1" dirty="0"/>
              <a:t>Василь Васильович Лазоришинець</a:t>
            </a:r>
          </a:p>
          <a:p>
            <a:r>
              <a:rPr lang="ru-RU" dirty="0" err="1"/>
              <a:t>Народний</a:t>
            </a:r>
            <a:r>
              <a:rPr lang="ru-RU" dirty="0"/>
              <a:t> депутат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лікар</a:t>
            </a:r>
            <a:r>
              <a:rPr lang="ru-RU" dirty="0"/>
              <a:t>-акушер-</a:t>
            </a:r>
            <a:r>
              <a:rPr lang="ru-RU" dirty="0" err="1"/>
              <a:t>гінеколог</a:t>
            </a:r>
            <a:r>
              <a:rPr lang="ru-RU" dirty="0"/>
              <a:t> </a:t>
            </a:r>
            <a:r>
              <a:rPr lang="ru-RU" b="1" dirty="0" err="1"/>
              <a:t>Вікторія</a:t>
            </a:r>
            <a:r>
              <a:rPr lang="ru-RU" b="1" dirty="0"/>
              <a:t> </a:t>
            </a:r>
            <a:r>
              <a:rPr lang="ru-RU" b="1" dirty="0" err="1"/>
              <a:t>Олександрівна</a:t>
            </a:r>
            <a:r>
              <a:rPr lang="ru-RU" b="1" dirty="0"/>
              <a:t> </a:t>
            </a:r>
            <a:r>
              <a:rPr lang="ru-RU" b="1" dirty="0" err="1"/>
              <a:t>Вагнєр</a:t>
            </a:r>
            <a:endParaRPr lang="ru-RU" b="1" dirty="0"/>
          </a:p>
          <a:p>
            <a:r>
              <a:rPr lang="ru-RU" dirty="0"/>
              <a:t>Голова НСЗУ</a:t>
            </a:r>
            <a:r>
              <a:rPr lang="ru-RU" b="1" dirty="0"/>
              <a:t> </a:t>
            </a:r>
            <a:r>
              <a:rPr lang="ru-RU" b="1" dirty="0" err="1"/>
              <a:t>Наталія</a:t>
            </a:r>
            <a:r>
              <a:rPr lang="ru-RU" b="1" dirty="0"/>
              <a:t> </a:t>
            </a:r>
            <a:r>
              <a:rPr lang="ru-RU" b="1" dirty="0" err="1"/>
              <a:t>Борисівна</a:t>
            </a:r>
            <a:r>
              <a:rPr lang="ru-RU" b="1" dirty="0"/>
              <a:t> Гусак</a:t>
            </a:r>
          </a:p>
          <a:p>
            <a:r>
              <a:rPr lang="ru-RU" b="1" dirty="0" err="1"/>
              <a:t>Президія</a:t>
            </a:r>
            <a:r>
              <a:rPr lang="ru-RU" b="1" dirty="0"/>
              <a:t> НАМН </a:t>
            </a:r>
            <a:r>
              <a:rPr lang="ru-RU" b="1" dirty="0" err="1"/>
              <a:t>України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414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D3F5CFB-E22E-6780-3F37-98358CCC2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>
                <a:solidFill>
                  <a:schemeClr val="tx1"/>
                </a:solidFill>
              </a:rPr>
              <a:t>Системні</a:t>
            </a:r>
            <a:r>
              <a:rPr lang="uk-UA" sz="3600" dirty="0"/>
              <a:t> проблеми в установах</a:t>
            </a:r>
          </a:p>
        </p:txBody>
      </p:sp>
      <p:sp>
        <p:nvSpPr>
          <p:cNvPr id="5" name="Місце для вмісту 2">
            <a:extLst>
              <a:ext uri="{FF2B5EF4-FFF2-40B4-BE49-F238E27FC236}">
                <a16:creationId xmlns:a16="http://schemas.microsoft.com/office/drawing/2014/main" id="{9C5AF8EC-99A5-DE8C-6043-B7C80F734D64}"/>
              </a:ext>
            </a:extLst>
          </p:cNvPr>
          <p:cNvSpPr txBox="1">
            <a:spLocks/>
          </p:cNvSpPr>
          <p:nvPr/>
        </p:nvSpPr>
        <p:spPr>
          <a:xfrm>
            <a:off x="168442" y="1085850"/>
            <a:ext cx="8750968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Відсутність в установах окремих структур (відділів, команд) співпраці з НСЗУ.</a:t>
            </a:r>
          </a:p>
          <a:p>
            <a:pPr marL="514350" indent="-514350">
              <a:buAutoNum type="arabicPeriod"/>
            </a:pPr>
            <a:r>
              <a:rPr lang="uk-UA" sz="16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Невпорядкування</a:t>
            </a:r>
            <a:r>
              <a:rPr lang="uk-UA" sz="16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черги пацієнтів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безоплатну спеціалізовану медичну допомогу.</a:t>
            </a:r>
          </a:p>
          <a:p>
            <a:pPr marL="514350" indent="-514350">
              <a:buAutoNum type="arabicPeriod"/>
            </a:pPr>
            <a:r>
              <a:rPr lang="uk-UA" sz="16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Дефіцит </a:t>
            </a:r>
            <a:r>
              <a:rPr lang="uk-UA" sz="16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взаємопідтримки</a:t>
            </a:r>
            <a:r>
              <a:rPr lang="uk-UA" sz="16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між установами</a:t>
            </a:r>
            <a:r>
              <a:rPr lang="uk-UA" sz="1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ресурсами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Застаріле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неінстальоване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важке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16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Низька</a:t>
            </a:r>
            <a:r>
              <a:rPr lang="ru-RU" sz="16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оплата </a:t>
            </a:r>
            <a:r>
              <a:rPr lang="ru-RU" sz="16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endParaRPr lang="ru-RU" sz="16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Непередбачені витрати (пов'язані з аваріями, надзвичайними ситуаціями та руйнування від ворожих атак).</a:t>
            </a:r>
          </a:p>
          <a:p>
            <a:pPr marL="514350" indent="-514350">
              <a:buAutoNum type="arabicPeriod"/>
            </a:pPr>
            <a:r>
              <a:rPr lang="uk-UA" sz="16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видатків на високовартісні експертні інтервенції</a:t>
            </a:r>
          </a:p>
          <a:p>
            <a:pPr marL="514350" indent="-514350">
              <a:buAutoNum type="arabicPeriod"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исоке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 персонал та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рофесійне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вигорання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ризиками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Недостатня інформатизація</a:t>
            </a:r>
          </a:p>
          <a:p>
            <a:pPr marL="514350" indent="-514350">
              <a:buFont typeface="Arial"/>
              <a:buAutoNum type="arabicPeriod"/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внутрішньої («академічної») маршрутизації пацієнтів та штучне обмеження її в межах госпітальних округів</a:t>
            </a:r>
          </a:p>
          <a:p>
            <a:pPr marL="514350" indent="-514350">
              <a:buAutoNum type="arabicPeriod"/>
            </a:pPr>
            <a:r>
              <a:rPr lang="uk-UA" sz="16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Надмірна «обережність» із запровадженням платних послуг</a:t>
            </a:r>
          </a:p>
        </p:txBody>
      </p:sp>
    </p:spTree>
    <p:extLst>
      <p:ext uri="{BB962C8B-B14F-4D97-AF65-F5344CB8AC3E}">
        <p14:creationId xmlns:p14="http://schemas.microsoft.com/office/powerpoint/2010/main" val="3795889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DC57D-175C-BDFB-E9D2-FEF3A5340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0000"/>
                </a:solidFill>
              </a:rPr>
              <a:t>Локальні</a:t>
            </a:r>
            <a:r>
              <a:rPr lang="uk-UA" dirty="0"/>
              <a:t> проблеми установ, виявлені під час роботи комісії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D2A642-2639-8DEE-4D4C-3907702CF2CF}"/>
              </a:ext>
            </a:extLst>
          </p:cNvPr>
          <p:cNvSpPr txBox="1">
            <a:spLocks/>
          </p:cNvSpPr>
          <p:nvPr/>
        </p:nvSpPr>
        <p:spPr>
          <a:xfrm>
            <a:off x="196516" y="1356258"/>
            <a:ext cx="8750968" cy="33507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1800" dirty="0" err="1"/>
              <a:t>Відсутні</a:t>
            </a:r>
            <a:r>
              <a:rPr lang="ru-RU" sz="1800" dirty="0"/>
              <a:t> </a:t>
            </a:r>
            <a:r>
              <a:rPr lang="ru-RU" sz="1800" dirty="0" err="1"/>
              <a:t>пакети</a:t>
            </a:r>
            <a:r>
              <a:rPr lang="ru-RU" sz="1800" dirty="0"/>
              <a:t> ПМГ для </a:t>
            </a:r>
            <a:r>
              <a:rPr lang="ru-RU" sz="1800" dirty="0" err="1">
                <a:solidFill>
                  <a:srgbClr val="FF0000"/>
                </a:solidFill>
              </a:rPr>
              <a:t>професійної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err="1">
                <a:solidFill>
                  <a:srgbClr val="FF0000"/>
                </a:solidFill>
              </a:rPr>
              <a:t>експертизи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/>
              <a:t>— основного </a:t>
            </a:r>
            <a:r>
              <a:rPr lang="ru-RU" sz="1800" dirty="0" err="1"/>
              <a:t>напряму</a:t>
            </a:r>
            <a:r>
              <a:rPr lang="ru-RU" sz="1800" dirty="0"/>
              <a:t> установи </a:t>
            </a:r>
            <a:r>
              <a:rPr lang="ru-RU" sz="1800" dirty="0" err="1"/>
              <a:t>Інституту</a:t>
            </a:r>
            <a:r>
              <a:rPr lang="ru-RU" sz="1800" dirty="0"/>
              <a:t> </a:t>
            </a:r>
            <a:r>
              <a:rPr lang="ru-RU" sz="1800" dirty="0" err="1"/>
              <a:t>праці</a:t>
            </a:r>
            <a:endParaRPr lang="ru-RU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err="1"/>
              <a:t>Відсутні</a:t>
            </a:r>
            <a:r>
              <a:rPr lang="ru-RU" sz="1800" dirty="0"/>
              <a:t> </a:t>
            </a:r>
            <a:r>
              <a:rPr lang="ru-RU" sz="1800" dirty="0" err="1"/>
              <a:t>пакети</a:t>
            </a:r>
            <a:r>
              <a:rPr lang="ru-RU" sz="1800" dirty="0"/>
              <a:t> ПМГ для </a:t>
            </a:r>
            <a:r>
              <a:rPr lang="ru-RU" sz="1800" dirty="0" err="1">
                <a:solidFill>
                  <a:srgbClr val="FF0000"/>
                </a:solidFill>
              </a:rPr>
              <a:t>офтальмологічної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err="1">
                <a:solidFill>
                  <a:srgbClr val="FF0000"/>
                </a:solidFill>
              </a:rPr>
              <a:t>реабілітації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err="1"/>
              <a:t>Відсутність</a:t>
            </a:r>
            <a:r>
              <a:rPr lang="ru-RU" sz="1800" dirty="0"/>
              <a:t> </a:t>
            </a:r>
            <a:r>
              <a:rPr lang="ru-RU" sz="1800" dirty="0" err="1"/>
              <a:t>високовартісих</a:t>
            </a:r>
            <a:r>
              <a:rPr lang="ru-RU" sz="1800" dirty="0"/>
              <a:t> ВМП для </a:t>
            </a:r>
            <a:r>
              <a:rPr lang="ru-RU" sz="1800" dirty="0" err="1"/>
              <a:t>надання</a:t>
            </a:r>
            <a:r>
              <a:rPr lang="ru-RU" sz="1800" dirty="0"/>
              <a:t> </a:t>
            </a:r>
            <a:r>
              <a:rPr lang="ru-RU" sz="1800" dirty="0" err="1">
                <a:solidFill>
                  <a:srgbClr val="FF0000"/>
                </a:solidFill>
              </a:rPr>
              <a:t>екстреної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err="1">
                <a:solidFill>
                  <a:srgbClr val="FF0000"/>
                </a:solidFill>
              </a:rPr>
              <a:t>медичної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err="1">
                <a:solidFill>
                  <a:srgbClr val="FF0000"/>
                </a:solidFill>
              </a:rPr>
              <a:t>допомоги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/>
              <a:t>(так, у </a:t>
            </a:r>
            <a:r>
              <a:rPr lang="ru-RU" sz="1800" dirty="0" err="1"/>
              <a:t>зв’язку</a:t>
            </a:r>
            <a:r>
              <a:rPr lang="ru-RU" sz="1800" dirty="0"/>
              <a:t> з </a:t>
            </a:r>
            <a:r>
              <a:rPr lang="ru-RU" sz="1800" dirty="0" err="1"/>
              <a:t>відсутністю</a:t>
            </a:r>
            <a:r>
              <a:rPr lang="ru-RU" sz="1800" dirty="0"/>
              <a:t> </a:t>
            </a:r>
            <a:r>
              <a:rPr lang="ru-RU" sz="1800" dirty="0" err="1"/>
              <a:t>витратних</a:t>
            </a:r>
            <a:r>
              <a:rPr lang="ru-RU" sz="1800" dirty="0"/>
              <a:t> </a:t>
            </a:r>
            <a:r>
              <a:rPr lang="ru-RU" sz="1800" dirty="0" err="1"/>
              <a:t>матеріалів</a:t>
            </a:r>
            <a:r>
              <a:rPr lang="ru-RU" sz="1800" dirty="0"/>
              <a:t>, </a:t>
            </a:r>
            <a:r>
              <a:rPr lang="ru-RU" sz="1800" dirty="0" err="1"/>
              <a:t>Інститут</a:t>
            </a:r>
            <a:r>
              <a:rPr lang="ru-RU" sz="1800" dirty="0"/>
              <a:t> </a:t>
            </a:r>
            <a:r>
              <a:rPr lang="ru-RU" sz="1800" dirty="0" err="1"/>
              <a:t>Шалімова</a:t>
            </a:r>
            <a:r>
              <a:rPr lang="ru-RU" sz="1800" dirty="0"/>
              <a:t> </a:t>
            </a:r>
            <a:r>
              <a:rPr lang="ru-RU" sz="1800" dirty="0" err="1"/>
              <a:t>був</a:t>
            </a:r>
            <a:r>
              <a:rPr lang="ru-RU" sz="1800" dirty="0"/>
              <a:t> </a:t>
            </a:r>
            <a:r>
              <a:rPr lang="ru-RU" sz="1800" dirty="0" err="1"/>
              <a:t>змушений</a:t>
            </a:r>
            <a:r>
              <a:rPr lang="ru-RU" sz="1800" dirty="0"/>
              <a:t> </a:t>
            </a:r>
            <a:r>
              <a:rPr lang="ru-RU" sz="1800" dirty="0" err="1"/>
              <a:t>відмовитися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вже</a:t>
            </a:r>
            <a:r>
              <a:rPr lang="ru-RU" sz="1800" dirty="0"/>
              <a:t> </a:t>
            </a:r>
            <a:r>
              <a:rPr lang="ru-RU" sz="1800" dirty="0" err="1"/>
              <a:t>законтрактованого</a:t>
            </a:r>
            <a:r>
              <a:rPr lang="ru-RU" sz="1800" dirty="0"/>
              <a:t> пакету </a:t>
            </a:r>
            <a:r>
              <a:rPr lang="ru-RU" sz="1800" dirty="0" err="1"/>
              <a:t>медичних</a:t>
            </a:r>
            <a:r>
              <a:rPr lang="ru-RU" sz="1800" dirty="0"/>
              <a:t> </a:t>
            </a:r>
            <a:r>
              <a:rPr lang="ru-RU" sz="1800" dirty="0" err="1"/>
              <a:t>гарантій</a:t>
            </a:r>
            <a:r>
              <a:rPr lang="ru-RU" sz="1800" dirty="0"/>
              <a:t> за </a:t>
            </a:r>
            <a:r>
              <a:rPr lang="ru-RU" sz="1800" dirty="0" err="1"/>
              <a:t>напрямком</a:t>
            </a:r>
            <a:r>
              <a:rPr lang="ru-RU" sz="1800" dirty="0"/>
              <a:t> «</a:t>
            </a:r>
            <a:r>
              <a:rPr lang="ru-RU" sz="1800" dirty="0" err="1"/>
              <a:t>Медична</a:t>
            </a:r>
            <a:r>
              <a:rPr lang="ru-RU" sz="1800" dirty="0"/>
              <a:t> </a:t>
            </a:r>
            <a:r>
              <a:rPr lang="ru-RU" sz="1800" dirty="0" err="1"/>
              <a:t>допомога</a:t>
            </a:r>
            <a:r>
              <a:rPr lang="ru-RU" sz="1800" dirty="0"/>
              <a:t> при </a:t>
            </a:r>
            <a:r>
              <a:rPr lang="ru-RU" sz="1800" dirty="0" err="1"/>
              <a:t>гострому</a:t>
            </a:r>
            <a:r>
              <a:rPr lang="ru-RU" sz="1800" dirty="0"/>
              <a:t> </a:t>
            </a:r>
            <a:r>
              <a:rPr lang="ru-RU" sz="1800" dirty="0" err="1"/>
              <a:t>мозковому</a:t>
            </a:r>
            <a:r>
              <a:rPr lang="ru-RU" sz="1800" dirty="0"/>
              <a:t> </a:t>
            </a:r>
            <a:r>
              <a:rPr lang="ru-RU" sz="1800" dirty="0" err="1"/>
              <a:t>інсульті</a:t>
            </a:r>
            <a:r>
              <a:rPr lang="ru-RU" sz="1800" dirty="0"/>
              <a:t>»)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err="1"/>
              <a:t>Неврахування</a:t>
            </a:r>
            <a:r>
              <a:rPr lang="ru-RU" sz="1800" dirty="0"/>
              <a:t> </a:t>
            </a:r>
            <a:r>
              <a:rPr lang="ru-RU" sz="1800" dirty="0" err="1"/>
              <a:t>специфіки</a:t>
            </a:r>
            <a:r>
              <a:rPr lang="ru-RU" sz="1800" dirty="0"/>
              <a:t> </a:t>
            </a:r>
            <a:r>
              <a:rPr lang="ru-RU" sz="1800" dirty="0" err="1">
                <a:solidFill>
                  <a:srgbClr val="FF0000"/>
                </a:solidFill>
              </a:rPr>
              <a:t>технологічних</a:t>
            </a:r>
            <a:r>
              <a:rPr lang="ru-RU" sz="1800" dirty="0"/>
              <a:t> </a:t>
            </a:r>
            <a:r>
              <a:rPr lang="ru-RU" sz="1800" dirty="0" err="1"/>
              <a:t>сучасних</a:t>
            </a:r>
            <a:r>
              <a:rPr lang="ru-RU" sz="1800" dirty="0"/>
              <a:t> </a:t>
            </a:r>
            <a:r>
              <a:rPr lang="ru-RU" sz="1800" dirty="0" err="1"/>
              <a:t>втручань</a:t>
            </a:r>
            <a:r>
              <a:rPr lang="ru-RU" sz="1800" dirty="0"/>
              <a:t> (</a:t>
            </a:r>
            <a:r>
              <a:rPr lang="ru-RU" sz="1800" dirty="0" err="1"/>
              <a:t>мініінвазивних</a:t>
            </a:r>
            <a:r>
              <a:rPr lang="ru-RU" sz="1800" dirty="0"/>
              <a:t>, </a:t>
            </a:r>
            <a:r>
              <a:rPr lang="ru-RU" sz="1800" dirty="0" err="1"/>
              <a:t>ендоскопічних</a:t>
            </a:r>
            <a:r>
              <a:rPr lang="ru-RU" sz="1800" dirty="0"/>
              <a:t>, </a:t>
            </a:r>
            <a:r>
              <a:rPr lang="ru-RU" sz="1800" dirty="0" err="1"/>
              <a:t>ендоваскулярних</a:t>
            </a:r>
            <a:r>
              <a:rPr lang="ru-RU" sz="1800" dirty="0"/>
              <a:t>  </a:t>
            </a:r>
            <a:r>
              <a:rPr lang="ru-RU" sz="1800" dirty="0" err="1"/>
              <a:t>інтервенцій</a:t>
            </a:r>
            <a:r>
              <a:rPr lang="ru-RU" sz="1800" dirty="0"/>
              <a:t>) в пакетах ПМГ в </a:t>
            </a:r>
            <a:r>
              <a:rPr lang="ru-RU" sz="1800" dirty="0" err="1"/>
              <a:t>розрізі</a:t>
            </a:r>
            <a:r>
              <a:rPr lang="ru-RU" sz="1800" dirty="0"/>
              <a:t> </a:t>
            </a:r>
            <a:r>
              <a:rPr lang="ru-RU" sz="1800" dirty="0" err="1"/>
              <a:t>відсутності</a:t>
            </a:r>
            <a:r>
              <a:rPr lang="ru-RU" sz="1800" dirty="0"/>
              <a:t> </a:t>
            </a:r>
            <a:r>
              <a:rPr lang="ru-RU" sz="1800" dirty="0" err="1"/>
              <a:t>видатків</a:t>
            </a:r>
            <a:r>
              <a:rPr lang="ru-RU" sz="1800" dirty="0"/>
              <a:t> на </a:t>
            </a:r>
            <a:r>
              <a:rPr lang="ru-RU" sz="1800" dirty="0" err="1"/>
              <a:t>високовартісні</a:t>
            </a:r>
            <a:r>
              <a:rPr lang="ru-RU" sz="1800" dirty="0"/>
              <a:t> ВМП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800" dirty="0"/>
              <a:t>Не враховані в тарифах </a:t>
            </a:r>
            <a:r>
              <a:rPr lang="uk-UA" sz="1800" dirty="0">
                <a:solidFill>
                  <a:srgbClr val="FF0000"/>
                </a:solidFill>
              </a:rPr>
              <a:t>етапні втручання </a:t>
            </a:r>
            <a:r>
              <a:rPr lang="uk-UA" sz="1800" dirty="0"/>
              <a:t>в одну сесію (складні реконструкції на </a:t>
            </a:r>
            <a:r>
              <a:rPr lang="uk-UA" sz="1800" dirty="0" err="1"/>
              <a:t>кішківнику</a:t>
            </a:r>
            <a:r>
              <a:rPr lang="uk-UA" sz="1800" dirty="0"/>
              <a:t>, органах малого тазу, кістковому скелеті) та </a:t>
            </a:r>
            <a:r>
              <a:rPr lang="uk-UA" sz="1800" dirty="0" err="1"/>
              <a:t>одномоментні</a:t>
            </a:r>
            <a:r>
              <a:rPr lang="uk-UA" sz="1800" dirty="0"/>
              <a:t> втручання на </a:t>
            </a:r>
            <a:r>
              <a:rPr lang="uk-UA" sz="1800" dirty="0">
                <a:solidFill>
                  <a:srgbClr val="FF0000"/>
                </a:solidFill>
              </a:rPr>
              <a:t>парних органах </a:t>
            </a:r>
            <a:r>
              <a:rPr lang="uk-UA" sz="1800" dirty="0"/>
              <a:t>(відновлювальні втручання на двох очах при мінно-вибуховому ушкодженні)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75704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1A809-F180-5581-55AE-F9E759B15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8F39F-73F5-35D3-82C2-D2E926C07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0000"/>
                </a:solidFill>
              </a:rPr>
              <a:t>Локальні</a:t>
            </a:r>
            <a:r>
              <a:rPr lang="uk-UA" dirty="0"/>
              <a:t> проблеми установ, виявлені під час роботи комісії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BF07C69-B50C-6367-89F1-82E3319B58BE}"/>
              </a:ext>
            </a:extLst>
          </p:cNvPr>
          <p:cNvSpPr txBox="1">
            <a:spLocks/>
          </p:cNvSpPr>
          <p:nvPr/>
        </p:nvSpPr>
        <p:spPr>
          <a:xfrm>
            <a:off x="196516" y="1286985"/>
            <a:ext cx="8750968" cy="3350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uk-UA" sz="1400" dirty="0"/>
              <a:t>Помилки у </a:t>
            </a:r>
            <a:r>
              <a:rPr lang="uk-UA" sz="1400" dirty="0">
                <a:solidFill>
                  <a:srgbClr val="FF0000"/>
                </a:solidFill>
              </a:rPr>
              <a:t>групуванні </a:t>
            </a:r>
            <a:r>
              <a:rPr lang="uk-UA" sz="1400" dirty="0"/>
              <a:t>інтервенцій у ДСГ (принципово різні за ресурсним забезпеченням втручання віднесені до однієї ДСГ)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400" dirty="0">
                <a:solidFill>
                  <a:srgbClr val="FF0000"/>
                </a:solidFill>
              </a:rPr>
              <a:t>Понижуючі</a:t>
            </a:r>
            <a:r>
              <a:rPr lang="uk-UA" sz="1400" dirty="0"/>
              <a:t> </a:t>
            </a:r>
            <a:r>
              <a:rPr lang="uk-UA" sz="1400" dirty="0">
                <a:solidFill>
                  <a:srgbClr val="FF0000"/>
                </a:solidFill>
              </a:rPr>
              <a:t>коефіцієнти</a:t>
            </a:r>
            <a:r>
              <a:rPr lang="uk-UA" sz="1400" dirty="0"/>
              <a:t> за «короткострокову» та планову госпіталізацію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err="1"/>
              <a:t>Відсутність</a:t>
            </a:r>
            <a:r>
              <a:rPr lang="ru-RU" sz="1400" dirty="0"/>
              <a:t> в ПМГ </a:t>
            </a:r>
            <a:r>
              <a:rPr lang="ru-RU" sz="1400" dirty="0" err="1"/>
              <a:t>фінансування</a:t>
            </a:r>
            <a:r>
              <a:rPr lang="ru-RU" sz="1400" dirty="0"/>
              <a:t> </a:t>
            </a:r>
            <a:r>
              <a:rPr lang="ru-RU" sz="1400" dirty="0" err="1"/>
              <a:t>роботи</a:t>
            </a:r>
            <a:r>
              <a:rPr lang="ru-RU" sz="1400" dirty="0"/>
              <a:t> </a:t>
            </a:r>
            <a:r>
              <a:rPr lang="ru-RU" sz="1400" dirty="0" err="1">
                <a:solidFill>
                  <a:srgbClr val="FF0000"/>
                </a:solidFill>
              </a:rPr>
              <a:t>референтних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err="1">
                <a:solidFill>
                  <a:srgbClr val="FF0000"/>
                </a:solidFill>
              </a:rPr>
              <a:t>центрів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для </a:t>
            </a:r>
            <a:r>
              <a:rPr lang="ru-RU" sz="1400" dirty="0" err="1"/>
              <a:t>пацієнтів</a:t>
            </a:r>
            <a:r>
              <a:rPr lang="ru-RU" sz="1400" dirty="0"/>
              <a:t> з </a:t>
            </a:r>
            <a:r>
              <a:rPr lang="ru-RU" sz="1400" dirty="0" err="1"/>
              <a:t>орфанними</a:t>
            </a:r>
            <a:r>
              <a:rPr lang="ru-RU" sz="1400" dirty="0"/>
              <a:t> та </a:t>
            </a:r>
            <a:r>
              <a:rPr lang="ru-RU" sz="1400" dirty="0" err="1"/>
              <a:t>рідкісними</a:t>
            </a:r>
            <a:r>
              <a:rPr lang="ru-RU" sz="1400" dirty="0"/>
              <a:t> </a:t>
            </a:r>
            <a:r>
              <a:rPr lang="ru-RU" sz="1400" dirty="0" err="1"/>
              <a:t>захворюваннями</a:t>
            </a:r>
            <a:endParaRPr lang="ru-RU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/>
              <a:t>«</a:t>
            </a:r>
            <a:r>
              <a:rPr lang="ru-RU" sz="1400" dirty="0" err="1"/>
              <a:t>Перевантаженість</a:t>
            </a:r>
            <a:r>
              <a:rPr lang="ru-RU" sz="1400" dirty="0"/>
              <a:t>» </a:t>
            </a:r>
            <a:r>
              <a:rPr lang="ru-RU" sz="1400" dirty="0" err="1"/>
              <a:t>деяких</a:t>
            </a:r>
            <a:r>
              <a:rPr lang="ru-RU" sz="1400" dirty="0"/>
              <a:t> </a:t>
            </a:r>
            <a:r>
              <a:rPr lang="ru-RU" sz="1400" dirty="0" err="1"/>
              <a:t>пакетів</a:t>
            </a:r>
            <a:r>
              <a:rPr lang="ru-RU" sz="1400" dirty="0"/>
              <a:t> ПМГ персоналом та </a:t>
            </a:r>
            <a:r>
              <a:rPr lang="ru-RU" sz="1400" dirty="0" err="1"/>
              <a:t>обладнанням</a:t>
            </a:r>
            <a:endParaRPr lang="ru-RU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err="1">
                <a:solidFill>
                  <a:srgbClr val="FF0000"/>
                </a:solidFill>
              </a:rPr>
              <a:t>Безпекові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err="1">
                <a:solidFill>
                  <a:srgbClr val="FF0000"/>
                </a:solidFill>
              </a:rPr>
              <a:t>проблеми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err="1"/>
              <a:t>Харківського</a:t>
            </a:r>
            <a:r>
              <a:rPr lang="ru-RU" sz="1400" dirty="0"/>
              <a:t> хаба </a:t>
            </a:r>
            <a:r>
              <a:rPr lang="ru-RU" sz="1400" dirty="0" err="1"/>
              <a:t>академії</a:t>
            </a:r>
            <a:r>
              <a:rPr lang="ru-RU" sz="1400" dirty="0"/>
              <a:t> (9 </a:t>
            </a:r>
            <a:r>
              <a:rPr lang="ru-RU" sz="1400" dirty="0" err="1"/>
              <a:t>установ</a:t>
            </a:r>
            <a:r>
              <a:rPr lang="ru-RU" sz="1400" dirty="0"/>
              <a:t>) – </a:t>
            </a:r>
            <a:r>
              <a:rPr lang="ru-RU" sz="1400" dirty="0" err="1"/>
              <a:t>дефіцит</a:t>
            </a:r>
            <a:r>
              <a:rPr lang="ru-RU" sz="1400" dirty="0"/>
              <a:t> персоналу, </a:t>
            </a:r>
            <a:r>
              <a:rPr lang="ru-RU" sz="1400" dirty="0" err="1"/>
              <a:t>блекаути</a:t>
            </a:r>
            <a:r>
              <a:rPr lang="ru-RU" sz="1400" dirty="0"/>
              <a:t>, </a:t>
            </a:r>
            <a:r>
              <a:rPr lang="ru-RU" sz="1400" dirty="0" err="1"/>
              <a:t>дефіцит</a:t>
            </a:r>
            <a:r>
              <a:rPr lang="ru-RU" sz="1400" dirty="0"/>
              <a:t> </a:t>
            </a:r>
            <a:r>
              <a:rPr lang="ru-RU" sz="1400" dirty="0" err="1"/>
              <a:t>обладнання</a:t>
            </a:r>
            <a:endParaRPr lang="ru-RU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err="1"/>
              <a:t>Невідповідність</a:t>
            </a:r>
            <a:r>
              <a:rPr lang="ru-RU" sz="1400" dirty="0"/>
              <a:t> умов пакету №20 ПМГ «</a:t>
            </a:r>
            <a:r>
              <a:rPr lang="ru-RU" sz="1400" dirty="0" err="1"/>
              <a:t>Діагностика</a:t>
            </a:r>
            <a:r>
              <a:rPr lang="ru-RU" sz="1400" dirty="0"/>
              <a:t> та </a:t>
            </a:r>
            <a:r>
              <a:rPr lang="ru-RU" sz="1400" dirty="0" err="1"/>
              <a:t>лікування</a:t>
            </a:r>
            <a:r>
              <a:rPr lang="ru-RU" sz="1400" dirty="0"/>
              <a:t> </a:t>
            </a:r>
            <a:r>
              <a:rPr lang="ru-RU" sz="1400" dirty="0" err="1"/>
              <a:t>дорослих</a:t>
            </a:r>
            <a:r>
              <a:rPr lang="ru-RU" sz="1400" dirty="0"/>
              <a:t> і </a:t>
            </a:r>
            <a:r>
              <a:rPr lang="ru-RU" sz="1400" dirty="0" err="1"/>
              <a:t>дітей</a:t>
            </a:r>
            <a:r>
              <a:rPr lang="ru-RU" sz="1400" dirty="0"/>
              <a:t>, </a:t>
            </a:r>
            <a:r>
              <a:rPr lang="ru-RU" sz="1400" dirty="0" err="1">
                <a:solidFill>
                  <a:srgbClr val="FF0000"/>
                </a:solidFill>
              </a:rPr>
              <a:t>хворих</a:t>
            </a:r>
            <a:r>
              <a:rPr lang="ru-RU" sz="1400" dirty="0">
                <a:solidFill>
                  <a:srgbClr val="FF0000"/>
                </a:solidFill>
              </a:rPr>
              <a:t> на </a:t>
            </a:r>
            <a:r>
              <a:rPr lang="ru-RU" sz="1400" dirty="0" err="1">
                <a:solidFill>
                  <a:srgbClr val="FF0000"/>
                </a:solidFill>
              </a:rPr>
              <a:t>туберкульоз</a:t>
            </a:r>
            <a:r>
              <a:rPr lang="ru-RU" sz="1400" dirty="0"/>
              <a:t>» </a:t>
            </a:r>
            <a:r>
              <a:rPr lang="ru-RU" sz="1400" dirty="0" err="1"/>
              <a:t>реальній</a:t>
            </a:r>
            <a:r>
              <a:rPr lang="ru-RU" sz="1400" dirty="0"/>
              <a:t> </a:t>
            </a:r>
            <a:r>
              <a:rPr lang="ru-RU" sz="1400" dirty="0" err="1"/>
              <a:t>клінічній</a:t>
            </a:r>
            <a:r>
              <a:rPr lang="ru-RU" sz="1400" dirty="0"/>
              <a:t> </a:t>
            </a:r>
            <a:r>
              <a:rPr lang="ru-RU" sz="1400" dirty="0" err="1"/>
              <a:t>практиці</a:t>
            </a:r>
            <a:r>
              <a:rPr lang="ru-RU" sz="1400" dirty="0"/>
              <a:t> </a:t>
            </a:r>
            <a:r>
              <a:rPr lang="ru-RU" sz="1400" dirty="0" err="1"/>
              <a:t>лікування</a:t>
            </a:r>
            <a:r>
              <a:rPr lang="ru-RU" sz="1400" dirty="0"/>
              <a:t> та </a:t>
            </a:r>
            <a:r>
              <a:rPr lang="ru-RU" sz="1400" dirty="0" err="1"/>
              <a:t>діагностики</a:t>
            </a:r>
            <a:r>
              <a:rPr lang="ru-RU" sz="1400" dirty="0"/>
              <a:t> </a:t>
            </a:r>
            <a:r>
              <a:rPr lang="ru-RU" sz="1400" dirty="0" err="1"/>
              <a:t>туберкульозу</a:t>
            </a:r>
            <a:r>
              <a:rPr lang="ru-RU" sz="1400" dirty="0"/>
              <a:t> (дисбаланс в </a:t>
            </a:r>
            <a:r>
              <a:rPr lang="ru-RU" sz="1400" dirty="0" err="1"/>
              <a:t>оплаті</a:t>
            </a:r>
            <a:r>
              <a:rPr lang="ru-RU" sz="1400" dirty="0"/>
              <a:t> для закладу, де </a:t>
            </a:r>
            <a:r>
              <a:rPr lang="ru-RU" sz="1400" dirty="0" err="1"/>
              <a:t>пацієнт</a:t>
            </a:r>
            <a:r>
              <a:rPr lang="ru-RU" sz="1400" dirty="0"/>
              <a:t> </a:t>
            </a:r>
            <a:r>
              <a:rPr lang="ru-RU" sz="1400" dirty="0" err="1"/>
              <a:t>розпочав</a:t>
            </a:r>
            <a:r>
              <a:rPr lang="ru-RU" sz="1400" dirty="0"/>
              <a:t> та завершив </a:t>
            </a:r>
            <a:r>
              <a:rPr lang="ru-RU" sz="1400" dirty="0" err="1"/>
              <a:t>лікування</a:t>
            </a:r>
            <a:r>
              <a:rPr lang="ru-RU" sz="14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/>
              <a:t>В ПМГ не </a:t>
            </a:r>
            <a:r>
              <a:rPr lang="ru-RU" sz="1400" dirty="0" err="1"/>
              <a:t>враховано</a:t>
            </a:r>
            <a:r>
              <a:rPr lang="ru-RU" sz="1400" dirty="0"/>
              <a:t> </a:t>
            </a:r>
            <a:r>
              <a:rPr lang="ru-RU" sz="1400" dirty="0" err="1"/>
              <a:t>довготривалі</a:t>
            </a:r>
            <a:r>
              <a:rPr lang="ru-RU" sz="1400" dirty="0"/>
              <a:t> </a:t>
            </a:r>
            <a:r>
              <a:rPr lang="ru-RU" sz="1400" dirty="0" err="1"/>
              <a:t>стандарти</a:t>
            </a:r>
            <a:r>
              <a:rPr lang="ru-RU" sz="1400" dirty="0"/>
              <a:t> </a:t>
            </a:r>
            <a:r>
              <a:rPr lang="ru-RU" sz="1400" dirty="0" err="1"/>
              <a:t>етапного</a:t>
            </a:r>
            <a:r>
              <a:rPr lang="ru-RU" sz="1400" dirty="0"/>
              <a:t> </a:t>
            </a:r>
            <a:r>
              <a:rPr lang="ru-RU" sz="1400" dirty="0" err="1"/>
              <a:t>лікування</a:t>
            </a:r>
            <a:r>
              <a:rPr lang="ru-RU" sz="1400" dirty="0"/>
              <a:t> </a:t>
            </a:r>
            <a:r>
              <a:rPr lang="ru-RU" sz="1400" dirty="0" err="1"/>
              <a:t>пацієнтів</a:t>
            </a:r>
            <a:r>
              <a:rPr lang="ru-RU" sz="1400" dirty="0"/>
              <a:t> з </a:t>
            </a:r>
            <a:r>
              <a:rPr lang="ru-RU" sz="1400" dirty="0" err="1">
                <a:solidFill>
                  <a:srgbClr val="FF0000"/>
                </a:solidFill>
              </a:rPr>
              <a:t>туберкульозом</a:t>
            </a:r>
            <a:endParaRPr lang="ru-RU" sz="14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/>
              <a:t>Не </a:t>
            </a:r>
            <a:r>
              <a:rPr lang="ru-RU" sz="1400" dirty="0" err="1"/>
              <a:t>враховано</a:t>
            </a:r>
            <a:r>
              <a:rPr lang="ru-RU" sz="1400" dirty="0"/>
              <a:t> </a:t>
            </a:r>
            <a:r>
              <a:rPr lang="ru-RU" sz="1400" dirty="0" err="1">
                <a:solidFill>
                  <a:srgbClr val="FF0000"/>
                </a:solidFill>
              </a:rPr>
              <a:t>кратність</a:t>
            </a:r>
            <a:r>
              <a:rPr lang="ru-RU" sz="1400" dirty="0"/>
              <a:t> </a:t>
            </a:r>
            <a:r>
              <a:rPr lang="ru-RU" sz="1400" dirty="0" err="1"/>
              <a:t>високовартісних</a:t>
            </a:r>
            <a:r>
              <a:rPr lang="ru-RU" sz="1400" dirty="0"/>
              <a:t> </a:t>
            </a:r>
            <a:r>
              <a:rPr lang="ru-RU" sz="1400" dirty="0" err="1">
                <a:solidFill>
                  <a:srgbClr val="FF0000"/>
                </a:solidFill>
              </a:rPr>
              <a:t>діагностичних</a:t>
            </a:r>
            <a:r>
              <a:rPr lang="ru-RU" sz="1400" dirty="0"/>
              <a:t> </a:t>
            </a:r>
            <a:r>
              <a:rPr lang="ru-RU" sz="1400" dirty="0" err="1">
                <a:solidFill>
                  <a:srgbClr val="FF0000"/>
                </a:solidFill>
              </a:rPr>
              <a:t>програм</a:t>
            </a:r>
            <a:r>
              <a:rPr lang="ru-RU" sz="1400" dirty="0"/>
              <a:t> на </a:t>
            </a:r>
            <a:r>
              <a:rPr lang="ru-RU" sz="1400" dirty="0" err="1"/>
              <a:t>етапах</a:t>
            </a:r>
            <a:r>
              <a:rPr lang="ru-RU" sz="1400" dirty="0"/>
              <a:t> </a:t>
            </a:r>
            <a:r>
              <a:rPr lang="ru-RU" sz="1400" dirty="0" err="1"/>
              <a:t>лікування</a:t>
            </a:r>
            <a:r>
              <a:rPr lang="ru-RU" sz="1400" dirty="0"/>
              <a:t> (</a:t>
            </a:r>
            <a:r>
              <a:rPr lang="ru-RU" sz="1400" dirty="0" err="1"/>
              <a:t>дінамічне</a:t>
            </a:r>
            <a:r>
              <a:rPr lang="ru-RU" sz="1400" dirty="0"/>
              <a:t> КТ, МРТ </a:t>
            </a:r>
            <a:r>
              <a:rPr lang="ru-RU" sz="1400" dirty="0" err="1"/>
              <a:t>обстеження</a:t>
            </a:r>
            <a:r>
              <a:rPr lang="ru-RU" sz="14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05185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C6A81-803F-DBCF-731F-DFEEAB29F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205F1-6134-CECF-2B5C-656294049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0000"/>
                </a:solidFill>
              </a:rPr>
              <a:t>Локальні</a:t>
            </a:r>
            <a:r>
              <a:rPr lang="uk-UA" dirty="0"/>
              <a:t> проблеми установ, виявлені під час роботи комісії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67BC73A-FFF4-45D8-9658-A87A77662D17}"/>
              </a:ext>
            </a:extLst>
          </p:cNvPr>
          <p:cNvSpPr txBox="1">
            <a:spLocks/>
          </p:cNvSpPr>
          <p:nvPr/>
        </p:nvSpPr>
        <p:spPr>
          <a:xfrm>
            <a:off x="196515" y="1286985"/>
            <a:ext cx="8822793" cy="3749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1600" dirty="0" err="1"/>
              <a:t>Значно</a:t>
            </a:r>
            <a:r>
              <a:rPr lang="ru-RU" sz="1600" dirty="0"/>
              <a:t> </a:t>
            </a:r>
            <a:r>
              <a:rPr lang="ru-RU" sz="1600" dirty="0" err="1"/>
              <a:t>перевищують</a:t>
            </a:r>
            <a:r>
              <a:rPr lang="ru-RU" sz="1600" dirty="0"/>
              <a:t> </a:t>
            </a:r>
            <a:r>
              <a:rPr lang="ru-RU" sz="1600" dirty="0" err="1"/>
              <a:t>тарифи</a:t>
            </a:r>
            <a:r>
              <a:rPr lang="ru-RU" sz="1600" dirty="0"/>
              <a:t> ПМГ та не </a:t>
            </a:r>
            <a:r>
              <a:rPr lang="ru-RU" sz="1600" dirty="0" err="1"/>
              <a:t>забезпечені</a:t>
            </a:r>
            <a:r>
              <a:rPr lang="ru-RU" sz="1600" dirty="0"/>
              <a:t> </a:t>
            </a:r>
            <a:r>
              <a:rPr lang="ru-RU" sz="1600" dirty="0" err="1"/>
              <a:t>централізованими</a:t>
            </a:r>
            <a:r>
              <a:rPr lang="ru-RU" sz="1600" dirty="0"/>
              <a:t> </a:t>
            </a:r>
            <a:r>
              <a:rPr lang="ru-RU" sz="1600" dirty="0" err="1"/>
              <a:t>закупівлями</a:t>
            </a:r>
            <a:r>
              <a:rPr lang="ru-RU" sz="1600" dirty="0"/>
              <a:t> </a:t>
            </a:r>
            <a:r>
              <a:rPr lang="ru-RU" sz="1600" dirty="0" err="1"/>
              <a:t>реконструктивні</a:t>
            </a:r>
            <a:r>
              <a:rPr lang="ru-RU" sz="1600" dirty="0"/>
              <a:t> </a:t>
            </a:r>
            <a:r>
              <a:rPr lang="ru-RU" sz="1600" dirty="0" err="1"/>
              <a:t>оперативні</a:t>
            </a:r>
            <a:r>
              <a:rPr lang="ru-RU" sz="1600" dirty="0"/>
              <a:t> </a:t>
            </a:r>
            <a:r>
              <a:rPr lang="ru-RU" sz="1600" dirty="0" err="1"/>
              <a:t>втручання</a:t>
            </a:r>
            <a:r>
              <a:rPr lang="ru-RU" sz="1600" dirty="0"/>
              <a:t> на </a:t>
            </a:r>
            <a:r>
              <a:rPr lang="ru-RU" sz="1600" dirty="0" err="1">
                <a:solidFill>
                  <a:srgbClr val="FF0000"/>
                </a:solidFill>
              </a:rPr>
              <a:t>щелепно-лицевій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ділянці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з </a:t>
            </a:r>
            <a:r>
              <a:rPr lang="ru-RU" sz="1600" dirty="0" err="1"/>
              <a:t>виготовленням</a:t>
            </a:r>
            <a:r>
              <a:rPr lang="ru-RU" sz="1600" dirty="0"/>
              <a:t> </a:t>
            </a:r>
            <a:r>
              <a:rPr lang="ru-RU" sz="1600" dirty="0" err="1"/>
              <a:t>індивідуальних</a:t>
            </a:r>
            <a:r>
              <a:rPr lang="ru-RU" sz="1600" dirty="0"/>
              <a:t> </a:t>
            </a:r>
            <a:r>
              <a:rPr lang="ru-RU" sz="1600" dirty="0" err="1"/>
              <a:t>конструкцій</a:t>
            </a:r>
            <a:r>
              <a:rPr lang="ru-RU" sz="1600" dirty="0"/>
              <a:t> для </a:t>
            </a:r>
            <a:r>
              <a:rPr lang="ru-RU" sz="1600" dirty="0" err="1"/>
              <a:t>заміщення</a:t>
            </a:r>
            <a:r>
              <a:rPr lang="ru-RU" sz="1600" dirty="0"/>
              <a:t> </a:t>
            </a:r>
            <a:r>
              <a:rPr lang="ru-RU" sz="1600" dirty="0" err="1"/>
              <a:t>дефектів</a:t>
            </a:r>
            <a:r>
              <a:rPr lang="ru-RU" sz="1600" dirty="0"/>
              <a:t> та </a:t>
            </a:r>
            <a:r>
              <a:rPr lang="ru-RU" sz="1600" dirty="0" err="1"/>
              <a:t>відновлення</a:t>
            </a:r>
            <a:r>
              <a:rPr lang="ru-RU" sz="1600" dirty="0"/>
              <a:t> </a:t>
            </a:r>
            <a:r>
              <a:rPr lang="ru-RU" sz="1600" dirty="0" err="1"/>
              <a:t>цілісності</a:t>
            </a:r>
            <a:r>
              <a:rPr lang="ru-RU" sz="1600" dirty="0"/>
              <a:t> </a:t>
            </a:r>
            <a:r>
              <a:rPr lang="ru-RU" sz="1600" dirty="0" err="1"/>
              <a:t>кісткових</a:t>
            </a:r>
            <a:r>
              <a:rPr lang="ru-RU" sz="1600" dirty="0"/>
              <a:t> структур, а також </a:t>
            </a:r>
            <a:r>
              <a:rPr lang="ru-RU" sz="1600" dirty="0" err="1"/>
              <a:t>реабілітаційні</a:t>
            </a:r>
            <a:r>
              <a:rPr lang="ru-RU" sz="1600" dirty="0"/>
              <a:t> </a:t>
            </a:r>
            <a:r>
              <a:rPr lang="ru-RU" sz="1600" dirty="0" err="1"/>
              <a:t>етапи</a:t>
            </a:r>
            <a:r>
              <a:rPr lang="ru-RU" sz="1600" dirty="0"/>
              <a:t> у </a:t>
            </a:r>
            <a:r>
              <a:rPr lang="ru-RU" sz="1600" dirty="0" err="1"/>
              <a:t>цих</a:t>
            </a:r>
            <a:r>
              <a:rPr lang="ru-RU" sz="1600" dirty="0"/>
              <a:t> </a:t>
            </a:r>
            <a:r>
              <a:rPr lang="ru-RU" sz="1600" dirty="0" err="1"/>
              <a:t>пацієнтів</a:t>
            </a:r>
            <a:endParaRPr lang="ru-RU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err="1"/>
              <a:t>Відсутність</a:t>
            </a:r>
            <a:r>
              <a:rPr lang="ru-RU" sz="1600" dirty="0"/>
              <a:t> </a:t>
            </a:r>
            <a:r>
              <a:rPr lang="ru-RU" sz="1600" dirty="0" err="1">
                <a:solidFill>
                  <a:srgbClr val="FF0000"/>
                </a:solidFill>
              </a:rPr>
              <a:t>капітальних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видатків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для </a:t>
            </a:r>
            <a:r>
              <a:rPr lang="ru-RU" sz="1600" dirty="0" err="1"/>
              <a:t>закупівлі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інсталяції</a:t>
            </a:r>
            <a:r>
              <a:rPr lang="ru-RU" sz="1600" dirty="0"/>
              <a:t> «</a:t>
            </a:r>
            <a:r>
              <a:rPr lang="ru-RU" sz="1600" dirty="0" err="1"/>
              <a:t>важкого</a:t>
            </a:r>
            <a:r>
              <a:rPr lang="ru-RU" sz="1600" dirty="0"/>
              <a:t>» </a:t>
            </a:r>
            <a:r>
              <a:rPr lang="ru-RU" sz="1600" dirty="0" err="1"/>
              <a:t>обладнання</a:t>
            </a:r>
            <a:endParaRPr lang="ru-RU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err="1"/>
              <a:t>Відсутність</a:t>
            </a:r>
            <a:r>
              <a:rPr lang="ru-RU" sz="1600" dirty="0"/>
              <a:t> в </a:t>
            </a:r>
            <a:r>
              <a:rPr lang="ru-RU" sz="1600" dirty="0" err="1"/>
              <a:t>національному</a:t>
            </a:r>
            <a:r>
              <a:rPr lang="ru-RU" sz="1600" dirty="0"/>
              <a:t> </a:t>
            </a:r>
            <a:r>
              <a:rPr lang="ru-RU" sz="1600" dirty="0" err="1"/>
              <a:t>класифікаторі</a:t>
            </a:r>
            <a:r>
              <a:rPr lang="ru-RU" sz="1600" dirty="0"/>
              <a:t> НК 026:2021 </a:t>
            </a:r>
            <a:r>
              <a:rPr lang="ru-RU" sz="1600" dirty="0" err="1"/>
              <a:t>певної</a:t>
            </a:r>
            <a:r>
              <a:rPr lang="ru-RU" sz="1600" dirty="0"/>
              <a:t> </a:t>
            </a:r>
            <a:r>
              <a:rPr lang="ru-RU" sz="1600" dirty="0" err="1"/>
              <a:t>кількості</a:t>
            </a:r>
            <a:r>
              <a:rPr lang="ru-RU" sz="1600" dirty="0"/>
              <a:t> </a:t>
            </a:r>
            <a:r>
              <a:rPr lang="ru-RU" sz="1600" dirty="0" err="1">
                <a:solidFill>
                  <a:srgbClr val="FF0000"/>
                </a:solidFill>
              </a:rPr>
              <a:t>сучасних</a:t>
            </a:r>
            <a:r>
              <a:rPr lang="ru-RU" sz="1600" dirty="0"/>
              <a:t> </a:t>
            </a:r>
            <a:r>
              <a:rPr lang="ru-RU" sz="1600" dirty="0" err="1"/>
              <a:t>медичних</a:t>
            </a:r>
            <a:r>
              <a:rPr lang="ru-RU" sz="1600" dirty="0"/>
              <a:t> </a:t>
            </a:r>
            <a:r>
              <a:rPr lang="ru-RU" sz="1600" dirty="0" err="1"/>
              <a:t>інтервенцій</a:t>
            </a:r>
            <a:endParaRPr lang="ru-RU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err="1"/>
              <a:t>Катастрофічно</a:t>
            </a:r>
            <a:r>
              <a:rPr lang="ru-RU" sz="1600" dirty="0"/>
              <a:t> </a:t>
            </a:r>
            <a:r>
              <a:rPr lang="ru-RU" sz="1600" dirty="0" err="1"/>
              <a:t>низькі</a:t>
            </a:r>
            <a:r>
              <a:rPr lang="ru-RU" sz="1600" dirty="0"/>
              <a:t> </a:t>
            </a:r>
            <a:r>
              <a:rPr lang="ru-RU" sz="1600" dirty="0" err="1"/>
              <a:t>тарифи</a:t>
            </a:r>
            <a:r>
              <a:rPr lang="ru-RU" sz="1600" dirty="0"/>
              <a:t> за </a:t>
            </a:r>
            <a:r>
              <a:rPr lang="ru-RU" sz="1600" dirty="0" err="1">
                <a:solidFill>
                  <a:srgbClr val="FF0000"/>
                </a:solidFill>
              </a:rPr>
              <a:t>амбулаторним</a:t>
            </a:r>
            <a:r>
              <a:rPr lang="ru-RU" sz="1600" dirty="0">
                <a:solidFill>
                  <a:srgbClr val="FF0000"/>
                </a:solidFill>
              </a:rPr>
              <a:t> пакетом </a:t>
            </a:r>
            <a:r>
              <a:rPr lang="ru-RU" sz="1600" dirty="0"/>
              <a:t>– не </a:t>
            </a:r>
            <a:r>
              <a:rPr lang="ru-RU" sz="1600" dirty="0" err="1"/>
              <a:t>враховані</a:t>
            </a:r>
            <a:r>
              <a:rPr lang="ru-RU" sz="1600" dirty="0"/>
              <a:t> </a:t>
            </a:r>
            <a:r>
              <a:rPr lang="ru-RU" sz="1600" dirty="0" err="1"/>
              <a:t>специфічні</a:t>
            </a:r>
            <a:r>
              <a:rPr lang="ru-RU" sz="1600" dirty="0"/>
              <a:t> </a:t>
            </a:r>
            <a:r>
              <a:rPr lang="ru-RU" sz="1600" dirty="0" err="1"/>
              <a:t>профільні</a:t>
            </a:r>
            <a:r>
              <a:rPr lang="ru-RU" sz="1600" dirty="0"/>
              <a:t> </a:t>
            </a:r>
            <a:r>
              <a:rPr lang="ru-RU" sz="1600" dirty="0" err="1"/>
              <a:t>діагностичні</a:t>
            </a:r>
            <a:r>
              <a:rPr lang="ru-RU" sz="1600" dirty="0"/>
              <a:t> </a:t>
            </a:r>
            <a:r>
              <a:rPr lang="ru-RU" sz="1600" dirty="0" err="1"/>
              <a:t>програми</a:t>
            </a:r>
            <a:r>
              <a:rPr lang="ru-RU" sz="1600" dirty="0"/>
              <a:t> </a:t>
            </a:r>
            <a:r>
              <a:rPr lang="ru-RU" sz="1600" dirty="0" err="1"/>
              <a:t>установ</a:t>
            </a:r>
            <a:r>
              <a:rPr lang="ru-RU" sz="1600" dirty="0"/>
              <a:t> при </a:t>
            </a:r>
            <a:r>
              <a:rPr lang="ru-RU" sz="1600" dirty="0" err="1"/>
              <a:t>наданні</a:t>
            </a:r>
            <a:r>
              <a:rPr lang="ru-RU" sz="1600" dirty="0"/>
              <a:t> </a:t>
            </a:r>
            <a:r>
              <a:rPr lang="ru-RU" sz="1600" dirty="0" err="1"/>
              <a:t>консультативної</a:t>
            </a:r>
            <a:r>
              <a:rPr lang="ru-RU" sz="1600" dirty="0"/>
              <a:t> </a:t>
            </a:r>
            <a:r>
              <a:rPr lang="ru-RU" sz="1600" dirty="0" err="1"/>
              <a:t>допомоги</a:t>
            </a:r>
            <a:r>
              <a:rPr lang="ru-RU" sz="16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err="1"/>
              <a:t>Проблеми</a:t>
            </a:r>
            <a:r>
              <a:rPr lang="ru-RU" sz="1600" dirty="0"/>
              <a:t> </a:t>
            </a:r>
            <a:r>
              <a:rPr lang="ru-RU" sz="1600" dirty="0" err="1"/>
              <a:t>внесення</a:t>
            </a:r>
            <a:r>
              <a:rPr lang="ru-RU" sz="1600" dirty="0"/>
              <a:t> ЕМЗ через </a:t>
            </a:r>
            <a:r>
              <a:rPr lang="ru-RU" sz="1600" dirty="0" err="1"/>
              <a:t>невідповідність</a:t>
            </a:r>
            <a:r>
              <a:rPr lang="ru-RU" sz="1600" dirty="0"/>
              <a:t> </a:t>
            </a:r>
            <a:r>
              <a:rPr lang="ru-RU" sz="1600" dirty="0" err="1"/>
              <a:t>віднесення</a:t>
            </a:r>
            <a:r>
              <a:rPr lang="ru-RU" sz="1600" dirty="0"/>
              <a:t> </a:t>
            </a:r>
            <a:r>
              <a:rPr lang="ru-RU" sz="1600" dirty="0" err="1"/>
              <a:t>кодів</a:t>
            </a:r>
            <a:r>
              <a:rPr lang="ru-RU" sz="1600" dirty="0"/>
              <a:t> </a:t>
            </a:r>
            <a:r>
              <a:rPr lang="ru-RU" sz="1600" dirty="0" err="1"/>
              <a:t>діагнозів</a:t>
            </a:r>
            <a:r>
              <a:rPr lang="ru-RU" sz="1600" dirty="0"/>
              <a:t> до </a:t>
            </a:r>
            <a:r>
              <a:rPr lang="ru-RU" sz="1600" dirty="0" err="1"/>
              <a:t>класифікаторів</a:t>
            </a:r>
            <a:r>
              <a:rPr lang="ru-RU" sz="1600" dirty="0"/>
              <a:t> (</a:t>
            </a:r>
            <a:r>
              <a:rPr lang="ru-RU" sz="1600" dirty="0" err="1"/>
              <a:t>інфекційні</a:t>
            </a:r>
            <a:r>
              <a:rPr lang="ru-RU" sz="1600" dirty="0"/>
              <a:t> </a:t>
            </a:r>
            <a:r>
              <a:rPr lang="ru-RU" sz="1600" dirty="0" err="1"/>
              <a:t>захворювання</a:t>
            </a:r>
            <a:r>
              <a:rPr lang="ru-RU" sz="1600" dirty="0"/>
              <a:t> </a:t>
            </a:r>
            <a:r>
              <a:rPr lang="ru-RU" sz="1600" dirty="0" err="1"/>
              <a:t>гострі</a:t>
            </a:r>
            <a:r>
              <a:rPr lang="ru-RU" sz="1600" dirty="0"/>
              <a:t> та </a:t>
            </a:r>
            <a:r>
              <a:rPr lang="ru-RU" sz="1600" dirty="0" err="1"/>
              <a:t>хронічні</a:t>
            </a:r>
            <a:r>
              <a:rPr lang="ru-RU" sz="1600" dirty="0"/>
              <a:t> </a:t>
            </a:r>
            <a:r>
              <a:rPr lang="ru-RU" sz="1600" dirty="0" err="1"/>
              <a:t>гепатіти</a:t>
            </a:r>
            <a:r>
              <a:rPr lang="ru-RU" sz="1600" dirty="0"/>
              <a:t> за </a:t>
            </a:r>
            <a:r>
              <a:rPr lang="ru-RU" sz="1600" dirty="0" err="1"/>
              <a:t>вимогами</a:t>
            </a:r>
            <a:r>
              <a:rPr lang="ru-RU" sz="1600" dirty="0"/>
              <a:t> </a:t>
            </a:r>
            <a:r>
              <a:rPr lang="ru-RU" sz="1600" dirty="0" err="1"/>
              <a:t>мають</a:t>
            </a:r>
            <a:r>
              <a:rPr lang="ru-RU" sz="1600" dirty="0"/>
              <a:t> </a:t>
            </a:r>
            <a:r>
              <a:rPr lang="ru-RU" sz="1600" dirty="0" err="1"/>
              <a:t>вноситися</a:t>
            </a:r>
            <a:r>
              <a:rPr lang="ru-RU" sz="1600" dirty="0"/>
              <a:t> </a:t>
            </a:r>
            <a:r>
              <a:rPr lang="ru-RU" sz="1600" dirty="0" err="1"/>
              <a:t>лікарями-хірургами</a:t>
            </a:r>
            <a:r>
              <a:rPr lang="ru-RU" sz="1600" dirty="0"/>
              <a:t>, а не </a:t>
            </a:r>
            <a:r>
              <a:rPr lang="ru-RU" sz="1600" dirty="0" err="1"/>
              <a:t>інфекціоністами</a:t>
            </a:r>
            <a:r>
              <a:rPr lang="ru-RU" sz="16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err="1">
                <a:solidFill>
                  <a:srgbClr val="FF0000"/>
                </a:solidFill>
              </a:rPr>
              <a:t>Юридичні</a:t>
            </a:r>
            <a:r>
              <a:rPr lang="ru-RU" sz="1600" dirty="0"/>
              <a:t> </a:t>
            </a:r>
            <a:r>
              <a:rPr lang="ru-RU" sz="1600" dirty="0" err="1"/>
              <a:t>невідповідності</a:t>
            </a:r>
            <a:r>
              <a:rPr lang="ru-RU" sz="1600" dirty="0"/>
              <a:t> (тайна </a:t>
            </a:r>
            <a:r>
              <a:rPr lang="ru-RU" sz="1600" dirty="0" err="1"/>
              <a:t>пацієнта</a:t>
            </a:r>
            <a:r>
              <a:rPr lang="ru-RU" sz="1600" dirty="0"/>
              <a:t> з ВІЛ та </a:t>
            </a:r>
            <a:r>
              <a:rPr lang="ru-RU" sz="1600" dirty="0" err="1"/>
              <a:t>можливість</a:t>
            </a:r>
            <a:r>
              <a:rPr lang="ru-RU" sz="1600" dirty="0"/>
              <a:t> </a:t>
            </a:r>
            <a:r>
              <a:rPr lang="ru-RU" sz="1600" dirty="0" err="1"/>
              <a:t>внесення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особистих</a:t>
            </a:r>
            <a:r>
              <a:rPr lang="ru-RU" sz="1600" dirty="0"/>
              <a:t> </a:t>
            </a:r>
            <a:r>
              <a:rPr lang="ru-RU" sz="1600" dirty="0" err="1"/>
              <a:t>даних</a:t>
            </a:r>
            <a:r>
              <a:rPr lang="ru-RU" sz="1600" dirty="0"/>
              <a:t> в ЕСОЗ)</a:t>
            </a:r>
          </a:p>
        </p:txBody>
      </p:sp>
    </p:spTree>
    <p:extLst>
      <p:ext uri="{BB962C8B-B14F-4D97-AF65-F5344CB8AC3E}">
        <p14:creationId xmlns:p14="http://schemas.microsoft.com/office/powerpoint/2010/main" val="2023930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EC42C-AFA3-57D9-8869-E2DC07636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CBE63-8D8A-5C9A-C2B6-989BC7E0E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0000"/>
                </a:solidFill>
              </a:rPr>
              <a:t>Локальні</a:t>
            </a:r>
            <a:r>
              <a:rPr lang="uk-UA" dirty="0"/>
              <a:t> проблеми установ, виявлені під час роботи комісії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75CAE6-576E-BF38-B550-21BD2D9D221D}"/>
              </a:ext>
            </a:extLst>
          </p:cNvPr>
          <p:cNvSpPr txBox="1">
            <a:spLocks/>
          </p:cNvSpPr>
          <p:nvPr/>
        </p:nvSpPr>
        <p:spPr>
          <a:xfrm>
            <a:off x="196516" y="1711036"/>
            <a:ext cx="8750968" cy="2926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1600" dirty="0" err="1"/>
              <a:t>Загроза</a:t>
            </a:r>
            <a:r>
              <a:rPr lang="ru-RU" sz="1600" dirty="0"/>
              <a:t> </a:t>
            </a:r>
            <a:r>
              <a:rPr lang="ru-RU" sz="1600" dirty="0" err="1"/>
              <a:t>збереженню</a:t>
            </a:r>
            <a:r>
              <a:rPr lang="ru-RU" sz="1600" dirty="0"/>
              <a:t> </a:t>
            </a:r>
            <a:r>
              <a:rPr lang="ru-RU" sz="1600" dirty="0" err="1">
                <a:solidFill>
                  <a:srgbClr val="FF0000"/>
                </a:solidFill>
              </a:rPr>
              <a:t>соціально-важливих</a:t>
            </a:r>
            <a:r>
              <a:rPr lang="ru-RU" sz="1600" dirty="0">
                <a:solidFill>
                  <a:srgbClr val="FF0000"/>
                </a:solidFill>
              </a:rPr>
              <a:t> активностей </a:t>
            </a:r>
            <a:r>
              <a:rPr lang="ru-RU" sz="1600" dirty="0" err="1"/>
              <a:t>деяких</a:t>
            </a:r>
            <a:r>
              <a:rPr lang="ru-RU" sz="1600" dirty="0"/>
              <a:t> </a:t>
            </a:r>
            <a:r>
              <a:rPr lang="ru-RU" sz="1600" dirty="0" err="1"/>
              <a:t>установ</a:t>
            </a:r>
            <a:r>
              <a:rPr lang="ru-RU" sz="1600" dirty="0"/>
              <a:t> НАМН (</a:t>
            </a:r>
            <a:r>
              <a:rPr lang="ru-RU" sz="1600" dirty="0" err="1"/>
              <a:t>Інститут</a:t>
            </a:r>
            <a:r>
              <a:rPr lang="ru-RU" sz="1600" dirty="0"/>
              <a:t> </a:t>
            </a:r>
            <a:r>
              <a:rPr lang="ru-RU" sz="1600" dirty="0" err="1"/>
              <a:t>інфекційних</a:t>
            </a:r>
            <a:r>
              <a:rPr lang="ru-RU" sz="1600" dirty="0"/>
              <a:t> хвороб, </a:t>
            </a:r>
            <a:r>
              <a:rPr lang="ru-RU" sz="1600" dirty="0" err="1"/>
              <a:t>інститут</a:t>
            </a:r>
            <a:r>
              <a:rPr lang="ru-RU" sz="1600" dirty="0"/>
              <a:t> </a:t>
            </a:r>
            <a:r>
              <a:rPr lang="ru-RU" sz="1600" dirty="0" err="1"/>
              <a:t>дерматології</a:t>
            </a:r>
            <a:r>
              <a:rPr lang="ru-RU" sz="1600" dirty="0"/>
              <a:t> та </a:t>
            </a:r>
            <a:r>
              <a:rPr lang="ru-RU" sz="1600" dirty="0" err="1"/>
              <a:t>венерології</a:t>
            </a:r>
            <a:r>
              <a:rPr lang="ru-RU" sz="1600" dirty="0"/>
              <a:t>, </a:t>
            </a:r>
            <a:r>
              <a:rPr lang="ru-RU" sz="1600" dirty="0" err="1"/>
              <a:t>Інститут</a:t>
            </a:r>
            <a:r>
              <a:rPr lang="ru-RU" sz="1600" dirty="0"/>
              <a:t> </a:t>
            </a:r>
            <a:r>
              <a:rPr lang="ru-RU" sz="1600" dirty="0" err="1"/>
              <a:t>Фтизіатрії</a:t>
            </a:r>
            <a:r>
              <a:rPr lang="ru-RU" sz="1600" dirty="0"/>
              <a:t>),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мають</a:t>
            </a:r>
            <a:r>
              <a:rPr lang="ru-RU" sz="1600" dirty="0"/>
              <a:t> </a:t>
            </a:r>
            <a:r>
              <a:rPr lang="ru-RU" sz="1600" dirty="0" err="1"/>
              <a:t>експертні</a:t>
            </a:r>
            <a:r>
              <a:rPr lang="ru-RU" sz="1600" dirty="0"/>
              <a:t> </a:t>
            </a:r>
            <a:r>
              <a:rPr lang="ru-RU" sz="1600" dirty="0" err="1"/>
              <a:t>компетенції</a:t>
            </a:r>
            <a:r>
              <a:rPr lang="ru-RU" sz="1600" dirty="0"/>
              <a:t> </a:t>
            </a:r>
            <a:r>
              <a:rPr lang="ru-RU" sz="1600" dirty="0" err="1"/>
              <a:t>діагностики</a:t>
            </a:r>
            <a:r>
              <a:rPr lang="ru-RU" sz="1600" dirty="0"/>
              <a:t> та </a:t>
            </a:r>
            <a:r>
              <a:rPr lang="ru-RU" sz="1600" dirty="0" err="1"/>
              <a:t>аналізу</a:t>
            </a:r>
            <a:r>
              <a:rPr lang="ru-RU" sz="1600" dirty="0"/>
              <a:t> та </a:t>
            </a:r>
            <a:r>
              <a:rPr lang="ru-RU" sz="1600" dirty="0" err="1"/>
              <a:t>моніторингу</a:t>
            </a:r>
            <a:r>
              <a:rPr lang="ru-RU" sz="1600" dirty="0"/>
              <a:t> </a:t>
            </a:r>
            <a:r>
              <a:rPr lang="ru-RU" sz="1600" dirty="0" err="1"/>
              <a:t>соціально-небезпечних</a:t>
            </a:r>
            <a:r>
              <a:rPr lang="ru-RU" sz="1600" dirty="0"/>
              <a:t> хвороб, </a:t>
            </a:r>
            <a:r>
              <a:rPr lang="ru-RU" sz="1600" dirty="0" err="1"/>
              <a:t>мікробіоценозу</a:t>
            </a:r>
            <a:r>
              <a:rPr lang="ru-RU" sz="1600" dirty="0"/>
              <a:t> та </a:t>
            </a:r>
            <a:r>
              <a:rPr lang="ru-RU" sz="1600" dirty="0" err="1"/>
              <a:t>антибіотикорезистентності</a:t>
            </a:r>
            <a:r>
              <a:rPr lang="ru-RU" sz="1600" dirty="0"/>
              <a:t>, в т.ч  при </a:t>
            </a:r>
            <a:r>
              <a:rPr lang="ru-RU" sz="1600" dirty="0" err="1"/>
              <a:t>етапному</a:t>
            </a:r>
            <a:r>
              <a:rPr lang="ru-RU" sz="1600" dirty="0"/>
              <a:t> </a:t>
            </a:r>
            <a:r>
              <a:rPr lang="ru-RU" sz="1600" dirty="0" err="1"/>
              <a:t>лікуванні</a:t>
            </a:r>
            <a:r>
              <a:rPr lang="ru-RU" sz="1600" dirty="0"/>
              <a:t> </a:t>
            </a:r>
            <a:r>
              <a:rPr lang="ru-RU" sz="1600" dirty="0" err="1"/>
              <a:t>бойової</a:t>
            </a:r>
            <a:r>
              <a:rPr lang="ru-RU" sz="1600" dirty="0"/>
              <a:t> </a:t>
            </a:r>
            <a:r>
              <a:rPr lang="ru-RU" sz="1600" dirty="0" err="1"/>
              <a:t>травми</a:t>
            </a:r>
            <a:r>
              <a:rPr lang="ru-RU" sz="16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/>
              <a:t>Перекоси </a:t>
            </a:r>
            <a:r>
              <a:rPr lang="ru-RU" sz="1600" dirty="0">
                <a:solidFill>
                  <a:srgbClr val="FF0000"/>
                </a:solidFill>
              </a:rPr>
              <a:t>в </a:t>
            </a:r>
            <a:r>
              <a:rPr lang="ru-RU" sz="1600" dirty="0" err="1">
                <a:solidFill>
                  <a:srgbClr val="FF0000"/>
                </a:solidFill>
              </a:rPr>
              <a:t>маршрутизації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пацієнтів</a:t>
            </a:r>
            <a:r>
              <a:rPr lang="ru-RU" sz="1600" dirty="0">
                <a:solidFill>
                  <a:srgbClr val="FF0000"/>
                </a:solidFill>
              </a:rPr>
              <a:t> з ГКС </a:t>
            </a:r>
            <a:r>
              <a:rPr lang="ru-RU" sz="1600" dirty="0"/>
              <a:t>в </a:t>
            </a:r>
            <a:r>
              <a:rPr lang="ru-RU" sz="1600" dirty="0" err="1"/>
              <a:t>бік</a:t>
            </a:r>
            <a:r>
              <a:rPr lang="ru-RU" sz="1600" dirty="0"/>
              <a:t> </a:t>
            </a:r>
            <a:r>
              <a:rPr lang="ru-RU" sz="1600" dirty="0" err="1"/>
              <a:t>міських</a:t>
            </a:r>
            <a:r>
              <a:rPr lang="ru-RU" sz="1600" dirty="0"/>
              <a:t> ЗОЗ – </a:t>
            </a:r>
            <a:r>
              <a:rPr lang="ru-RU" sz="1600" dirty="0" err="1"/>
              <a:t>формальне</a:t>
            </a:r>
            <a:r>
              <a:rPr lang="ru-RU" sz="1600" dirty="0"/>
              <a:t> </a:t>
            </a:r>
            <a:r>
              <a:rPr lang="ru-RU" sz="1600" dirty="0" err="1"/>
              <a:t>виконання</a:t>
            </a:r>
            <a:r>
              <a:rPr lang="ru-RU" sz="1600" dirty="0"/>
              <a:t> </a:t>
            </a:r>
            <a:r>
              <a:rPr lang="ru-RU" sz="1600" dirty="0" err="1"/>
              <a:t>вимог</a:t>
            </a:r>
            <a:r>
              <a:rPr lang="ru-RU" sz="1600" dirty="0"/>
              <a:t> «Порядку </a:t>
            </a:r>
            <a:r>
              <a:rPr lang="ru-RU" sz="1600" dirty="0" err="1"/>
              <a:t>функціонування</a:t>
            </a:r>
            <a:r>
              <a:rPr lang="ru-RU" sz="1600" dirty="0"/>
              <a:t> </a:t>
            </a:r>
            <a:r>
              <a:rPr lang="ru-RU" sz="1600" dirty="0" err="1"/>
              <a:t>госпітальних</a:t>
            </a:r>
            <a:r>
              <a:rPr lang="ru-RU" sz="1600" dirty="0"/>
              <a:t> </a:t>
            </a:r>
            <a:r>
              <a:rPr lang="ru-RU" sz="1600" dirty="0" err="1"/>
              <a:t>округів</a:t>
            </a:r>
            <a:r>
              <a:rPr lang="ru-RU" sz="1600" dirty="0"/>
              <a:t> та </a:t>
            </a:r>
            <a:r>
              <a:rPr lang="ru-RU" sz="1600" dirty="0" err="1"/>
              <a:t>госпітальних</a:t>
            </a:r>
            <a:r>
              <a:rPr lang="ru-RU" sz="1600" dirty="0"/>
              <a:t> </a:t>
            </a:r>
            <a:r>
              <a:rPr lang="ru-RU" sz="1600" dirty="0" err="1"/>
              <a:t>кластерів</a:t>
            </a:r>
            <a:r>
              <a:rPr lang="ru-RU" sz="1600" dirty="0"/>
              <a:t> та </a:t>
            </a:r>
            <a:r>
              <a:rPr lang="ru-RU" sz="1600" dirty="0" err="1"/>
              <a:t>їх</a:t>
            </a:r>
            <a:r>
              <a:rPr lang="ru-RU" sz="1600" dirty="0"/>
              <a:t> меж»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err="1"/>
              <a:t>Хірургічне</a:t>
            </a:r>
            <a:r>
              <a:rPr lang="ru-RU" sz="1600" dirty="0"/>
              <a:t> </a:t>
            </a:r>
            <a:r>
              <a:rPr lang="ru-RU" sz="1600" dirty="0" err="1"/>
              <a:t>лікування</a:t>
            </a:r>
            <a:r>
              <a:rPr lang="ru-RU" sz="1600" dirty="0"/>
              <a:t> ТЕЛА не </a:t>
            </a:r>
            <a:r>
              <a:rPr lang="ru-RU" sz="1600" dirty="0" err="1"/>
              <a:t>враховано</a:t>
            </a:r>
            <a:r>
              <a:rPr lang="ru-RU" sz="1600" dirty="0"/>
              <a:t> в ПМГ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err="1"/>
              <a:t>Штучні</a:t>
            </a:r>
            <a:r>
              <a:rPr lang="ru-RU" sz="1600" dirty="0"/>
              <a:t> </a:t>
            </a:r>
            <a:r>
              <a:rPr lang="ru-RU" sz="1600" dirty="0" err="1"/>
              <a:t>експертні</a:t>
            </a:r>
            <a:r>
              <a:rPr lang="ru-RU" sz="1600" dirty="0"/>
              <a:t> </a:t>
            </a:r>
            <a:r>
              <a:rPr lang="ru-RU" sz="1600" dirty="0" err="1"/>
              <a:t>симультанні</a:t>
            </a:r>
            <a:r>
              <a:rPr lang="ru-RU" sz="1600" dirty="0"/>
              <a:t> </a:t>
            </a:r>
            <a:r>
              <a:rPr lang="ru-RU" sz="1600" dirty="0" err="1"/>
              <a:t>втручання</a:t>
            </a:r>
            <a:r>
              <a:rPr lang="ru-RU" sz="1600" dirty="0"/>
              <a:t> у </a:t>
            </a:r>
            <a:r>
              <a:rPr lang="ru-RU" sz="1600" dirty="0" err="1">
                <a:solidFill>
                  <a:srgbClr val="FF0000"/>
                </a:solidFill>
              </a:rPr>
              <a:t>вагітних</a:t>
            </a:r>
            <a:r>
              <a:rPr lang="ru-RU" sz="1600" dirty="0">
                <a:solidFill>
                  <a:srgbClr val="FF0000"/>
                </a:solidFill>
              </a:rPr>
              <a:t> з </a:t>
            </a:r>
            <a:r>
              <a:rPr lang="ru-RU" sz="1600" dirty="0" err="1">
                <a:solidFill>
                  <a:srgbClr val="FF0000"/>
                </a:solidFill>
              </a:rPr>
              <a:t>патологією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серця</a:t>
            </a:r>
            <a:r>
              <a:rPr lang="ru-RU" sz="1600" dirty="0"/>
              <a:t> та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розродження</a:t>
            </a:r>
            <a:r>
              <a:rPr lang="ru-RU" sz="1600" dirty="0"/>
              <a:t> на </a:t>
            </a:r>
            <a:r>
              <a:rPr lang="ru-RU" sz="1600" dirty="0" err="1"/>
              <a:t>базі</a:t>
            </a:r>
            <a:r>
              <a:rPr lang="ru-RU" sz="1600" dirty="0"/>
              <a:t> </a:t>
            </a:r>
            <a:r>
              <a:rPr lang="ru-RU" sz="1600" dirty="0" err="1"/>
              <a:t>спеціалізованої</a:t>
            </a:r>
            <a:r>
              <a:rPr lang="ru-RU" sz="1600" dirty="0"/>
              <a:t> установи не </a:t>
            </a:r>
            <a:r>
              <a:rPr lang="ru-RU" sz="1600" dirty="0" err="1"/>
              <a:t>враховано</a:t>
            </a:r>
            <a:r>
              <a:rPr lang="ru-RU" sz="1600" dirty="0"/>
              <a:t> в ПМГ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19518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1D1FD-5793-4A9D-A75F-BAC7A29CA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5CC6BA-0B5F-8528-50D9-A9D635BCFF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9126" y="228600"/>
            <a:ext cx="8229600" cy="85725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uk-UA" sz="2800" dirty="0">
                <a:solidFill>
                  <a:srgbClr val="FF0000"/>
                </a:solidFill>
              </a:rPr>
              <a:t>Проблеми</a:t>
            </a:r>
            <a:r>
              <a:rPr lang="uk-UA" sz="2800" dirty="0"/>
              <a:t> та </a:t>
            </a:r>
            <a:r>
              <a:rPr lang="uk-UA" sz="2800" dirty="0">
                <a:solidFill>
                  <a:srgbClr val="FF0000"/>
                </a:solidFill>
              </a:rPr>
              <a:t>виклики, </a:t>
            </a:r>
            <a:r>
              <a:rPr lang="uk-UA" sz="2800" dirty="0">
                <a:solidFill>
                  <a:schemeClr val="tx1"/>
                </a:solidFill>
              </a:rPr>
              <a:t>пов'язані із централізованими </a:t>
            </a:r>
            <a:r>
              <a:rPr lang="uk-UA" sz="2800" dirty="0" err="1">
                <a:solidFill>
                  <a:schemeClr val="tx1"/>
                </a:solidFill>
              </a:rPr>
              <a:t>закупівлями</a:t>
            </a:r>
            <a:r>
              <a:rPr lang="uk-UA" sz="2800" dirty="0">
                <a:solidFill>
                  <a:schemeClr val="tx1"/>
                </a:solidFill>
              </a:rPr>
              <a:t> МОЗ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282FAA1-EED0-C949-291D-BF7D36A6AE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8442" y="1371600"/>
            <a:ext cx="8750968" cy="3477491"/>
          </a:xfrm>
        </p:spPr>
        <p:txBody>
          <a:bodyPr>
            <a:normAutofit lnSpcReduction="10000"/>
          </a:bodyPr>
          <a:lstStyle/>
          <a:p>
            <a:pPr>
              <a:buAutoNum type="arabicPeriod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Значна кількість ВМП, що використовуються при проведенні високотехнологічних інтервенцій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представлено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номенклатурі 216 постанови КМУ</a:t>
            </a:r>
          </a:p>
          <a:p>
            <a:pPr>
              <a:buAutoNum type="arabicPeriod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Закупівля та розподіл медикаментів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за окремими програмами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і неможливість їхнього отримання «непрофільними» установами</a:t>
            </a:r>
          </a:p>
          <a:p>
            <a:pPr>
              <a:buAutoNum type="arabicPeriod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Відсутність чіткого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графіку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поставок та неможливість прогнозування власних видатків установ</a:t>
            </a:r>
          </a:p>
          <a:p>
            <a:pPr>
              <a:buAutoNum type="arabicPeriod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Рекламації щодо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якості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окремих виробів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64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A9646-EEE5-91A0-2AF3-97BD3990B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F7053FB-1AED-B6F4-BB8A-65FCC233E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82" y="400688"/>
            <a:ext cx="8541487" cy="857250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Взаємодія</a:t>
            </a:r>
            <a:r>
              <a:rPr lang="uk-UA" sz="2400" dirty="0"/>
              <a:t> НАМН з Комітетом з питань здоров'я нації ВРУ, Рахунковою палатою, МОЗ, НСЗУ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B4D766-C804-8223-5427-B02A30E57DC0}"/>
              </a:ext>
            </a:extLst>
          </p:cNvPr>
          <p:cNvSpPr txBox="1"/>
          <p:nvPr/>
        </p:nvSpPr>
        <p:spPr>
          <a:xfrm>
            <a:off x="248093" y="1497745"/>
            <a:ext cx="864781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/>
              <a:t>Обговорені з установами НАМН України необхідні </a:t>
            </a:r>
            <a:r>
              <a:rPr lang="uk-UA" sz="1600" dirty="0">
                <a:solidFill>
                  <a:srgbClr val="FF0000"/>
                </a:solidFill>
              </a:rPr>
              <a:t>зміни</a:t>
            </a:r>
            <a:r>
              <a:rPr lang="uk-UA" sz="1600" dirty="0"/>
              <a:t> до Проєкт вимог до ПМГ 2026 задля їхньої адаптації до функціонування </a:t>
            </a:r>
            <a:r>
              <a:rPr lang="uk-UA" sz="1600" dirty="0" err="1"/>
              <a:t>монопрофільних</a:t>
            </a:r>
            <a:r>
              <a:rPr lang="uk-UA" sz="1600" dirty="0"/>
              <a:t> установ та  надання спеціалізованої допомоги </a:t>
            </a:r>
            <a:r>
              <a:rPr lang="uk-UA" sz="1600" dirty="0">
                <a:solidFill>
                  <a:srgbClr val="FF0000"/>
                </a:solidFill>
              </a:rPr>
              <a:t>систематизовано. </a:t>
            </a:r>
            <a:r>
              <a:rPr lang="uk-UA" sz="1600" dirty="0"/>
              <a:t>Підготовлено пропозиції керівництву НСЗУ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err="1"/>
              <a:t>Досягнуто</a:t>
            </a:r>
            <a:r>
              <a:rPr lang="ru-RU" sz="1600" dirty="0"/>
              <a:t> консенсус з НСЗУ та МОЗ </a:t>
            </a:r>
            <a:r>
              <a:rPr lang="ru-RU" sz="1600" dirty="0" err="1"/>
              <a:t>України</a:t>
            </a:r>
            <a:r>
              <a:rPr lang="ru-RU" sz="1600" dirty="0"/>
              <a:t> </a:t>
            </a:r>
            <a:r>
              <a:rPr lang="ru-RU" sz="1600" dirty="0" err="1"/>
              <a:t>щодо</a:t>
            </a:r>
            <a:r>
              <a:rPr lang="ru-RU" sz="1600" dirty="0"/>
              <a:t> </a:t>
            </a:r>
            <a:r>
              <a:rPr lang="ru-RU" sz="1600" dirty="0" err="1"/>
              <a:t>державної</a:t>
            </a:r>
            <a:r>
              <a:rPr lang="ru-RU" sz="1600" dirty="0"/>
              <a:t> </a:t>
            </a:r>
            <a:r>
              <a:rPr lang="ru-RU" sz="1600" dirty="0" err="1"/>
              <a:t>підтримки</a:t>
            </a:r>
            <a:r>
              <a:rPr lang="ru-RU" sz="1600" dirty="0"/>
              <a:t> </a:t>
            </a:r>
            <a:r>
              <a:rPr lang="ru-RU" sz="1600" dirty="0" err="1"/>
              <a:t>розвитку</a:t>
            </a:r>
            <a:r>
              <a:rPr lang="ru-RU" sz="1600" dirty="0"/>
              <a:t> </a:t>
            </a:r>
            <a:r>
              <a:rPr lang="ru-RU" sz="1600" dirty="0" err="1"/>
              <a:t>медичних</a:t>
            </a:r>
            <a:r>
              <a:rPr lang="ru-RU" sz="1600" dirty="0"/>
              <a:t> </a:t>
            </a:r>
            <a:r>
              <a:rPr lang="ru-RU" sz="1600" dirty="0" err="1"/>
              <a:t>послуг</a:t>
            </a:r>
            <a:r>
              <a:rPr lang="ru-RU" sz="1600" dirty="0"/>
              <a:t> за </a:t>
            </a:r>
            <a:r>
              <a:rPr lang="ru-RU" sz="1600" dirty="0" err="1"/>
              <a:t>напрямками</a:t>
            </a:r>
            <a:r>
              <a:rPr lang="ru-RU" sz="1600" dirty="0"/>
              <a:t> «</a:t>
            </a:r>
            <a:r>
              <a:rPr lang="ru-RU" sz="1600" dirty="0" err="1"/>
              <a:t>кардіохірургія</a:t>
            </a:r>
            <a:r>
              <a:rPr lang="ru-RU" sz="1600" dirty="0"/>
              <a:t>», «</a:t>
            </a:r>
            <a:r>
              <a:rPr lang="ru-RU" sz="1600" dirty="0" err="1"/>
              <a:t>інтервенційна</a:t>
            </a:r>
            <a:r>
              <a:rPr lang="ru-RU" sz="1600" dirty="0"/>
              <a:t> </a:t>
            </a:r>
            <a:r>
              <a:rPr lang="ru-RU" sz="1600" dirty="0" err="1"/>
              <a:t>кардіологія</a:t>
            </a:r>
            <a:r>
              <a:rPr lang="ru-RU" sz="1600" dirty="0"/>
              <a:t>» та «</a:t>
            </a:r>
            <a:r>
              <a:rPr lang="ru-RU" sz="1600" dirty="0" err="1"/>
              <a:t>інвазивна</a:t>
            </a:r>
            <a:r>
              <a:rPr lang="ru-RU" sz="1600" dirty="0"/>
              <a:t> </a:t>
            </a:r>
            <a:r>
              <a:rPr lang="ru-RU" sz="1600" dirty="0" err="1"/>
              <a:t>електрофізіологія</a:t>
            </a:r>
            <a:r>
              <a:rPr lang="ru-RU" sz="1600" dirty="0"/>
              <a:t>». За результатами </a:t>
            </a:r>
            <a:r>
              <a:rPr lang="ru-RU" sz="1600" dirty="0" err="1"/>
              <a:t>співпраці</a:t>
            </a:r>
            <a:r>
              <a:rPr lang="ru-RU" sz="1600" dirty="0"/>
              <a:t> </a:t>
            </a:r>
            <a:r>
              <a:rPr lang="ru-RU" sz="1600" dirty="0" err="1"/>
              <a:t>заплановано</a:t>
            </a:r>
            <a:r>
              <a:rPr lang="ru-RU" sz="1600" dirty="0"/>
              <a:t> </a:t>
            </a:r>
            <a:r>
              <a:rPr lang="ru-RU" sz="1600" dirty="0" err="1"/>
              <a:t>запровадження</a:t>
            </a:r>
            <a:r>
              <a:rPr lang="ru-RU" sz="1600" dirty="0"/>
              <a:t> </a:t>
            </a:r>
            <a:r>
              <a:rPr lang="ru-RU" sz="1600" dirty="0" err="1">
                <a:solidFill>
                  <a:srgbClr val="FF0000"/>
                </a:solidFill>
              </a:rPr>
              <a:t>рівнів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складності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(</a:t>
            </a:r>
            <a:r>
              <a:rPr lang="uk-UA" sz="1600" dirty="0"/>
              <a:t>за системою </a:t>
            </a:r>
            <a:r>
              <a:rPr lang="uk-UA" sz="1600" b="1" dirty="0"/>
              <a:t>«</a:t>
            </a:r>
            <a:r>
              <a:rPr lang="ru-RU" sz="1600" b="1" dirty="0" err="1"/>
              <a:t>Patient</a:t>
            </a:r>
            <a:r>
              <a:rPr lang="ru-RU" sz="1600" b="1" dirty="0"/>
              <a:t> </a:t>
            </a:r>
            <a:r>
              <a:rPr lang="en-US" sz="1600" b="1" dirty="0"/>
              <a:t>Complexity</a:t>
            </a:r>
            <a:r>
              <a:rPr lang="ru-RU" sz="1600" b="1" dirty="0"/>
              <a:t> Level</a:t>
            </a:r>
            <a:r>
              <a:rPr lang="uk-UA" sz="1600" b="1" dirty="0"/>
              <a:t>») </a:t>
            </a:r>
            <a:r>
              <a:rPr lang="uk-UA" sz="1600" dirty="0"/>
              <a:t>до існуючих ДСГ та запровадження </a:t>
            </a:r>
            <a:r>
              <a:rPr lang="uk-UA" sz="1600" dirty="0">
                <a:solidFill>
                  <a:srgbClr val="FF0000"/>
                </a:solidFill>
              </a:rPr>
              <a:t>нових </a:t>
            </a:r>
            <a:r>
              <a:rPr lang="ru-RU" sz="1600" dirty="0">
                <a:solidFill>
                  <a:srgbClr val="FF0000"/>
                </a:solidFill>
              </a:rPr>
              <a:t>ДСГ </a:t>
            </a:r>
            <a:r>
              <a:rPr lang="ru-RU" sz="1600" dirty="0"/>
              <a:t>та, </a:t>
            </a:r>
            <a:r>
              <a:rPr lang="ru-RU" sz="1600" dirty="0" err="1"/>
              <a:t>відповідно</a:t>
            </a:r>
            <a:r>
              <a:rPr lang="ru-RU" sz="1600" dirty="0"/>
              <a:t> </a:t>
            </a:r>
            <a:r>
              <a:rPr lang="ru-RU" sz="1600" dirty="0" err="1"/>
              <a:t>нових</a:t>
            </a:r>
            <a:r>
              <a:rPr lang="ru-RU" sz="1600" dirty="0"/>
              <a:t> </a:t>
            </a:r>
            <a:r>
              <a:rPr lang="ru-RU" sz="1600" dirty="0" err="1"/>
              <a:t>корегуючих</a:t>
            </a:r>
            <a:r>
              <a:rPr lang="ru-RU" sz="1600" dirty="0"/>
              <a:t> </a:t>
            </a:r>
            <a:r>
              <a:rPr lang="ru-RU" sz="1600" dirty="0" err="1"/>
              <a:t>коефіцієнтів</a:t>
            </a:r>
            <a:r>
              <a:rPr lang="ru-RU" sz="1600" dirty="0"/>
              <a:t> </a:t>
            </a:r>
            <a:r>
              <a:rPr lang="ru-RU" sz="1600" dirty="0" err="1"/>
              <a:t>задля</a:t>
            </a:r>
            <a:r>
              <a:rPr lang="ru-RU" sz="1600" dirty="0"/>
              <a:t> адекватного </a:t>
            </a:r>
            <a:r>
              <a:rPr lang="ru-RU" sz="1600" dirty="0" err="1"/>
              <a:t>фінансування</a:t>
            </a:r>
            <a:r>
              <a:rPr lang="ru-RU" sz="1600" dirty="0"/>
              <a:t> </a:t>
            </a:r>
            <a:r>
              <a:rPr lang="ru-RU" sz="1600" dirty="0" err="1"/>
              <a:t>зазначених</a:t>
            </a:r>
            <a:r>
              <a:rPr lang="ru-RU" sz="1600" dirty="0"/>
              <a:t> </a:t>
            </a:r>
            <a:r>
              <a:rPr lang="ru-RU" sz="1600" dirty="0" err="1"/>
              <a:t>інтервенцій</a:t>
            </a:r>
            <a:r>
              <a:rPr lang="ru-RU" sz="1600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err="1"/>
              <a:t>Наразі</a:t>
            </a:r>
            <a:r>
              <a:rPr lang="ru-RU" sz="1600" dirty="0"/>
              <a:t> НАМН </a:t>
            </a:r>
            <a:r>
              <a:rPr lang="ru-RU" sz="1600" dirty="0" err="1"/>
              <a:t>України</a:t>
            </a:r>
            <a:r>
              <a:rPr lang="ru-RU" sz="1600" dirty="0"/>
              <a:t> </a:t>
            </a:r>
            <a:r>
              <a:rPr lang="ru-RU" sz="1600" dirty="0" err="1"/>
              <a:t>спільно</a:t>
            </a:r>
            <a:r>
              <a:rPr lang="ru-RU" sz="1600" dirty="0"/>
              <a:t> з НСЗУ проводиться </a:t>
            </a:r>
            <a:r>
              <a:rPr lang="ru-RU" sz="1600" dirty="0" err="1"/>
              <a:t>аналіз</a:t>
            </a:r>
            <a:r>
              <a:rPr lang="ru-RU" sz="1600" dirty="0"/>
              <a:t> </a:t>
            </a:r>
            <a:r>
              <a:rPr lang="ru-RU" sz="1600" dirty="0" err="1"/>
              <a:t>складності</a:t>
            </a:r>
            <a:r>
              <a:rPr lang="ru-RU" sz="1600" dirty="0"/>
              <a:t> та </a:t>
            </a:r>
            <a:r>
              <a:rPr lang="ru-RU" sz="1600" dirty="0" err="1"/>
              <a:t>високотехнологічності</a:t>
            </a:r>
            <a:r>
              <a:rPr lang="ru-RU" sz="1600" dirty="0"/>
              <a:t> </a:t>
            </a:r>
            <a:r>
              <a:rPr lang="ru-RU" sz="1600" dirty="0" err="1"/>
              <a:t>інтервенцій</a:t>
            </a:r>
            <a:r>
              <a:rPr lang="ru-RU" sz="1600" dirty="0"/>
              <a:t> за </a:t>
            </a:r>
            <a:r>
              <a:rPr lang="ru-RU" sz="1600" dirty="0" err="1"/>
              <a:t>напрямками</a:t>
            </a:r>
            <a:r>
              <a:rPr lang="ru-RU" sz="1600" dirty="0"/>
              <a:t> «</a:t>
            </a:r>
            <a:r>
              <a:rPr lang="ru-RU" sz="1600" dirty="0" err="1"/>
              <a:t>травматологія</a:t>
            </a:r>
            <a:r>
              <a:rPr lang="ru-RU" sz="1600" dirty="0"/>
              <a:t> та </a:t>
            </a:r>
            <a:r>
              <a:rPr lang="ru-RU" sz="1600" dirty="0" err="1"/>
              <a:t>ортопедія</a:t>
            </a:r>
            <a:r>
              <a:rPr lang="ru-RU" sz="1600" dirty="0"/>
              <a:t>», «</a:t>
            </a:r>
            <a:r>
              <a:rPr lang="ru-RU" sz="1600" dirty="0" err="1"/>
              <a:t>нейрохірургія</a:t>
            </a:r>
            <a:r>
              <a:rPr lang="ru-RU" sz="1600" dirty="0"/>
              <a:t>», а </a:t>
            </a:r>
            <a:r>
              <a:rPr lang="ru-RU" sz="1600" dirty="0" err="1"/>
              <a:t>згодом</a:t>
            </a:r>
            <a:r>
              <a:rPr lang="ru-RU" sz="1600" dirty="0"/>
              <a:t> – і за </a:t>
            </a:r>
            <a:r>
              <a:rPr lang="ru-RU" sz="1600" dirty="0" err="1"/>
              <a:t>іншими</a:t>
            </a:r>
            <a:r>
              <a:rPr lang="ru-RU" sz="1600" dirty="0"/>
              <a:t> </a:t>
            </a:r>
            <a:r>
              <a:rPr lang="ru-RU" sz="1600" dirty="0" err="1"/>
              <a:t>напрямками</a:t>
            </a:r>
            <a:r>
              <a:rPr lang="ru-RU" sz="1600" dirty="0"/>
              <a:t>. </a:t>
            </a:r>
            <a:endParaRPr lang="uk-UA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sz="1600" dirty="0"/>
          </a:p>
          <a:p>
            <a:pPr algn="just"/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4083022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9FF9A-BB54-8C34-3A07-038421589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7616B3-1629-962B-2F47-669423ADD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81" y="299251"/>
            <a:ext cx="8541487" cy="857250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Взаємодія</a:t>
            </a:r>
            <a:r>
              <a:rPr lang="uk-UA" sz="2400" dirty="0"/>
              <a:t> НАМН з Комітетом з питань здоров'я нації ВРУ, Рахунковою палатою, МОЗ, НСЗУ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5AD457-1F02-B016-3D85-1AA26C528C72}"/>
              </a:ext>
            </a:extLst>
          </p:cNvPr>
          <p:cNvSpPr txBox="1"/>
          <p:nvPr/>
        </p:nvSpPr>
        <p:spPr>
          <a:xfrm>
            <a:off x="56802" y="1449679"/>
            <a:ext cx="87962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Систематизовано роботу з ДП «Медичні закупівлі»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Розпочато </a:t>
            </a:r>
            <a:r>
              <a:rPr lang="uk-UA" dirty="0">
                <a:solidFill>
                  <a:srgbClr val="FF0000"/>
                </a:solidFill>
              </a:rPr>
              <a:t>поставки</a:t>
            </a:r>
            <a:r>
              <a:rPr lang="uk-UA" dirty="0"/>
              <a:t> високовартісних виробів медичного призначення до установ НАМН України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Сформовано перелік високовартісних медикаментів та ВМП, необхідних для проведення експертних високотехнологічних </a:t>
            </a:r>
            <a:r>
              <a:rPr lang="uk-UA" dirty="0" err="1"/>
              <a:t>втручань</a:t>
            </a:r>
            <a:r>
              <a:rPr lang="uk-UA" dirty="0"/>
              <a:t> в установах НАМН України та підготовлено проєкт звернення до Уряду щодо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розширення</a:t>
            </a:r>
            <a:r>
              <a:rPr lang="ru-RU" dirty="0"/>
              <a:t> </a:t>
            </a:r>
            <a:r>
              <a:rPr lang="ru-RU" dirty="0" err="1"/>
              <a:t>Переліку</a:t>
            </a:r>
            <a:r>
              <a:rPr lang="ru-RU" dirty="0"/>
              <a:t> </a:t>
            </a:r>
            <a:r>
              <a:rPr lang="ru-RU" dirty="0" err="1"/>
              <a:t>лікарських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, </a:t>
            </a:r>
            <a:r>
              <a:rPr lang="ru-RU" dirty="0" err="1"/>
              <a:t>медичних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 та </a:t>
            </a:r>
            <a:r>
              <a:rPr lang="ru-RU" dirty="0" err="1"/>
              <a:t>допоміжних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до них,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закуповуються</a:t>
            </a:r>
            <a:r>
              <a:rPr lang="ru-RU" dirty="0"/>
              <a:t> </a:t>
            </a:r>
            <a:r>
              <a:rPr lang="ru-RU" dirty="0" err="1"/>
              <a:t>централізовано</a:t>
            </a:r>
            <a:r>
              <a:rPr lang="ru-RU" dirty="0"/>
              <a:t> (Постанова КМУ </a:t>
            </a:r>
            <a:r>
              <a:rPr lang="ru-RU" dirty="0" err="1"/>
              <a:t>від</a:t>
            </a:r>
            <a:r>
              <a:rPr lang="ru-RU" dirty="0"/>
              <a:t> 07.03.2022 № 216)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7666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DCAF5-BFFE-1FEB-CA0E-71C73EDE8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B3F52F9-6EB3-38E5-F50E-A6823358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19" y="454495"/>
            <a:ext cx="8541487" cy="857250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Взаємодія</a:t>
            </a:r>
            <a:r>
              <a:rPr lang="uk-UA" sz="2400" dirty="0"/>
              <a:t> НАМН з Комітетом з питань здоров'я нації ВРУ, Рахунковою палатою, МОЗ, НСЗУ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A4D6DB-0DF2-6A12-BDDA-42AEDC08FE0F}"/>
              </a:ext>
            </a:extLst>
          </p:cNvPr>
          <p:cNvSpPr txBox="1"/>
          <p:nvPr/>
        </p:nvSpPr>
        <p:spPr>
          <a:xfrm>
            <a:off x="145311" y="1576129"/>
            <a:ext cx="885337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Проведено перемовини з МОЗ України, ДП «Медичні закупівлі», </a:t>
            </a:r>
            <a:r>
              <a:rPr lang="uk-UA" dirty="0" err="1"/>
              <a:t>Держлікслужбою</a:t>
            </a:r>
            <a:r>
              <a:rPr lang="uk-UA" dirty="0"/>
              <a:t> та професійними асоціаціями щодо наявних </a:t>
            </a:r>
            <a:r>
              <a:rPr lang="uk-UA" dirty="0">
                <a:solidFill>
                  <a:srgbClr val="FF0000"/>
                </a:solidFill>
              </a:rPr>
              <a:t>рекламацій з якості </a:t>
            </a:r>
            <a:r>
              <a:rPr lang="uk-UA" dirty="0"/>
              <a:t>на окремі вироби медичного призначення (коронарні провідники, </a:t>
            </a:r>
            <a:r>
              <a:rPr lang="uk-UA" dirty="0" err="1"/>
              <a:t>мікрокатетери</a:t>
            </a:r>
            <a:r>
              <a:rPr lang="uk-UA" dirty="0"/>
              <a:t>, ВМП для електрофізіології, ендопротези тощо)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Розпочато спільну </a:t>
            </a:r>
            <a:r>
              <a:rPr lang="uk-UA" dirty="0">
                <a:solidFill>
                  <a:srgbClr val="FF0000"/>
                </a:solidFill>
              </a:rPr>
              <a:t>системну</a:t>
            </a:r>
            <a:r>
              <a:rPr lang="uk-UA" dirty="0"/>
              <a:t> роботу щодо недопущення в національну систему охорони здоров'я неякісних ВМП, що загрожують безпеці пацієнта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за результатами перемовин з ДУ «Центр громадського здоров’я МОЗ України» та ДП «Медичні закупівлі» НАМН України формується дієву систему отримання та логістики </a:t>
            </a:r>
            <a:r>
              <a:rPr lang="uk-UA" dirty="0">
                <a:solidFill>
                  <a:srgbClr val="FF0000"/>
                </a:solidFill>
              </a:rPr>
              <a:t>гуманітарної допомоги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Опрацьовано та запроваджено систему відбору </a:t>
            </a:r>
            <a:r>
              <a:rPr lang="uk-UA" dirty="0">
                <a:solidFill>
                  <a:srgbClr val="FF0000"/>
                </a:solidFill>
              </a:rPr>
              <a:t>ФАХІВЦЯМИ</a:t>
            </a:r>
            <a:r>
              <a:rPr lang="uk-UA" dirty="0"/>
              <a:t> ДУ НАМН України потрібних для проведення лікувального процесу </a:t>
            </a:r>
            <a:r>
              <a:rPr lang="uk-UA" dirty="0" err="1"/>
              <a:t>типо</a:t>
            </a:r>
            <a:r>
              <a:rPr lang="uk-UA" dirty="0"/>
              <a:t>-розмірів ВМП, що закуповуються ДП «Медичні закупівлі»</a:t>
            </a:r>
          </a:p>
        </p:txBody>
      </p:sp>
    </p:spTree>
    <p:extLst>
      <p:ext uri="{BB962C8B-B14F-4D97-AF65-F5344CB8AC3E}">
        <p14:creationId xmlns:p14="http://schemas.microsoft.com/office/powerpoint/2010/main" val="3243150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5DAB3-41B6-32C8-63DB-3B8C9BA29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DB23750-6F39-8AB6-7142-FDF132191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19" y="634604"/>
            <a:ext cx="8541487" cy="857250"/>
          </a:xfrm>
        </p:spPr>
        <p:txBody>
          <a:bodyPr>
            <a:noAutofit/>
          </a:bodyPr>
          <a:lstStyle/>
          <a:p>
            <a:r>
              <a:rPr lang="uk-UA" sz="2400">
                <a:solidFill>
                  <a:srgbClr val="FF0000"/>
                </a:solidFill>
              </a:rPr>
              <a:t>Взаємодія</a:t>
            </a:r>
            <a:r>
              <a:rPr lang="uk-UA" sz="2400"/>
              <a:t> НАМН з Комітетом з питань здоров'я нації ВРУ, Рахунковою палатою, МОЗ, НСЗУ</a:t>
            </a:r>
            <a:endParaRPr lang="uk-UA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44C496-0CB6-27DB-0B11-3DDE04B34A7F}"/>
              </a:ext>
            </a:extLst>
          </p:cNvPr>
          <p:cNvSpPr txBox="1"/>
          <p:nvPr/>
        </p:nvSpPr>
        <p:spPr>
          <a:xfrm>
            <a:off x="354420" y="1897321"/>
            <a:ext cx="86478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Визначено єдиний підхід до терміну «</a:t>
            </a:r>
            <a:r>
              <a:rPr lang="uk-UA" dirty="0">
                <a:solidFill>
                  <a:srgbClr val="FF0000"/>
                </a:solidFill>
              </a:rPr>
              <a:t>тематичний хворий</a:t>
            </a:r>
            <a:r>
              <a:rPr lang="uk-UA" dirty="0"/>
              <a:t>»</a:t>
            </a:r>
            <a:r>
              <a:rPr lang="en-US" dirty="0"/>
              <a:t> </a:t>
            </a:r>
            <a:r>
              <a:rPr lang="uk-UA" dirty="0"/>
              <a:t>та джерело фінансування - </a:t>
            </a:r>
          </a:p>
          <a:p>
            <a:r>
              <a:rPr lang="uk-UA" dirty="0"/>
              <a:t>Листом «Про підготовку бюджетних запитів на 2026-2028 роки» на адресу Міністерства фінансів України НАМН України ініціювала </a:t>
            </a:r>
            <a:r>
              <a:rPr lang="uk-UA" dirty="0">
                <a:solidFill>
                  <a:srgbClr val="FF0000"/>
                </a:solidFill>
              </a:rPr>
              <a:t>збільшення видатків </a:t>
            </a:r>
            <a:r>
              <a:rPr lang="uk-UA" dirty="0"/>
              <a:t>розвитку загального фонду державного бюджету на 2026 рік за бюджетною програмою за КПКВК 6561040 на загальну суму </a:t>
            </a:r>
            <a:r>
              <a:rPr lang="uk-UA" b="1" dirty="0"/>
              <a:t>306 699,5</a:t>
            </a:r>
            <a:r>
              <a:rPr lang="uk-UA" dirty="0"/>
              <a:t> тис. грн. на потреби для виконання наукових розробок та </a:t>
            </a:r>
            <a:r>
              <a:rPr lang="uk-UA" dirty="0" err="1"/>
              <a:t>дофінансування</a:t>
            </a:r>
            <a:r>
              <a:rPr lang="uk-UA" dirty="0"/>
              <a:t> витрат на «тематичних» пацієнтів. </a:t>
            </a:r>
          </a:p>
        </p:txBody>
      </p:sp>
    </p:spTree>
    <p:extLst>
      <p:ext uri="{BB962C8B-B14F-4D97-AF65-F5344CB8AC3E}">
        <p14:creationId xmlns:p14="http://schemas.microsoft.com/office/powerpoint/2010/main" val="3343940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 idx="4294967295"/>
          </p:nvPr>
        </p:nvSpPr>
        <p:spPr>
          <a:xfrm>
            <a:off x="0" y="206375"/>
            <a:ext cx="8229600" cy="62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r>
              <a:rPr lang="uk-UA" sz="3600"/>
              <a:t>Амбулаторно-консультативна допомога</a:t>
            </a:r>
            <a:endParaRPr sz="3600">
              <a:solidFill>
                <a:srgbClr val="FF0000"/>
              </a:solidFill>
            </a:endParaRPr>
          </a:p>
        </p:txBody>
      </p:sp>
      <p:graphicFrame>
        <p:nvGraphicFramePr>
          <p:cNvPr id="114" name="Google Shape;114;p3"/>
          <p:cNvGraphicFramePr/>
          <p:nvPr>
            <p:extLst>
              <p:ext uri="{D42A27DB-BD31-4B8C-83A1-F6EECF244321}">
                <p14:modId xmlns:p14="http://schemas.microsoft.com/office/powerpoint/2010/main" val="2234304437"/>
              </p:ext>
            </p:extLst>
          </p:nvPr>
        </p:nvGraphicFramePr>
        <p:xfrm>
          <a:off x="0" y="641351"/>
          <a:ext cx="9017000" cy="450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5" name="Google Shape;115;p3" descr="НАМН України – Національна академія медичних наук України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9875" y="233411"/>
            <a:ext cx="846123" cy="81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D55D6395-720B-4345-910C-30192D8CA941}"/>
              </a:ext>
            </a:extLst>
          </p:cNvPr>
          <p:cNvSpPr/>
          <p:nvPr/>
        </p:nvSpPr>
        <p:spPr>
          <a:xfrm>
            <a:off x="5902779" y="3959679"/>
            <a:ext cx="1036864" cy="54247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FBF3DA17-E3A2-5E4D-672F-B24169389E87}"/>
              </a:ext>
            </a:extLst>
          </p:cNvPr>
          <p:cNvSpPr/>
          <p:nvPr/>
        </p:nvSpPr>
        <p:spPr>
          <a:xfrm>
            <a:off x="6939643" y="3959679"/>
            <a:ext cx="971550" cy="6858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8D825-8346-A78E-444E-A01C71BAC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3CE60-7915-8A69-59D9-AD472DA8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07" y="122464"/>
            <a:ext cx="8564335" cy="121580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dirty="0"/>
              <a:t>Наступні кроки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EE18FE-1D22-C920-81FF-21BFAD5E2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695" y="1609061"/>
            <a:ext cx="8506691" cy="314261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uk-U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Провести експертизу ресурсного забезпечення високотехнологічних </a:t>
            </a:r>
            <a:r>
              <a:rPr lang="uk-U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втручань</a:t>
            </a:r>
            <a:r>
              <a:rPr lang="uk-U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в першу чергу при наданні спеціалізованої допомоги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військовослужбовцям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uk-UA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ветеранам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514350" indent="-514350">
              <a:buFont typeface="Arial"/>
              <a:buAutoNum type="arabicPeriod"/>
            </a:pP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Формування спільно з законотворцями та виконавчою владою довгострокового фінансового плану щодо </a:t>
            </a:r>
            <a:r>
              <a:rPr lang="uk-UA" sz="1400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видатків розвитку </a:t>
            </a:r>
            <a:r>
              <a:rPr lang="uk-UA" sz="1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ДУ НАМН України.</a:t>
            </a:r>
            <a:endParaRPr lang="uk-UA" sz="1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4350" indent="-514350">
              <a:buFont typeface="Arial"/>
              <a:buAutoNum type="arabicPeriod"/>
            </a:pP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Продовження діалогу з законотворцями щодо легалізації </a:t>
            </a:r>
            <a:r>
              <a:rPr lang="uk-UA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співфінансування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високовартісних 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втручань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514350" indent="-514350">
              <a:buFont typeface="Arial"/>
              <a:buAutoNum type="arabicPeriod"/>
            </a:pP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Спільна з НСЗУ подальша </a:t>
            </a:r>
            <a:r>
              <a:rPr lang="uk-UA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гармонізація вимог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пакетів мед гарантій до функціонування 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монопрофільних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закладів.</a:t>
            </a:r>
          </a:p>
          <a:p>
            <a:pPr marL="514350" indent="-514350">
              <a:buAutoNum type="arabicPeriod"/>
            </a:pPr>
            <a:r>
              <a:rPr lang="uk-U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Створення </a:t>
            </a:r>
            <a:r>
              <a:rPr lang="uk-UA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стратегічного</a:t>
            </a:r>
            <a:r>
              <a:rPr lang="uk-U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плану</a:t>
            </a:r>
            <a:r>
              <a:rPr lang="uk-U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розвитку кожної установи.</a:t>
            </a:r>
          </a:p>
          <a:p>
            <a:pPr marL="514350" indent="-514350">
              <a:buAutoNum type="arabicPeriod"/>
            </a:pPr>
            <a:r>
              <a:rPr lang="uk-U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Продовження процесу </a:t>
            </a:r>
            <a:r>
              <a:rPr lang="uk-UA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оптимізації</a:t>
            </a:r>
            <a:r>
              <a:rPr lang="uk-U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системи установ НАМН України, в першу чергу за рахунок зміцнення зав'язків між установами, взаємодопомоги   </a:t>
            </a:r>
          </a:p>
          <a:p>
            <a:pPr marL="514350" indent="-514350">
              <a:buAutoNum type="arabicPeriod"/>
            </a:pPr>
            <a:r>
              <a:rPr lang="uk-U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Збереження </a:t>
            </a:r>
            <a:r>
              <a:rPr lang="uk-UA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стабілізаційного</a:t>
            </a:r>
            <a:r>
              <a:rPr lang="uk-U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пакету для установ НАМН України в ПМГ-2026 ПРОПОРЦІЙНО до спроможності установ </a:t>
            </a:r>
          </a:p>
          <a:p>
            <a:pPr marL="514350" indent="-514350">
              <a:buAutoNum type="arabicPeriod"/>
            </a:pPr>
            <a:r>
              <a:rPr lang="uk-U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Зміцнення професійних </a:t>
            </a:r>
            <a:r>
              <a:rPr lang="uk-UA" sz="1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зв'язків</a:t>
            </a:r>
            <a:r>
              <a:rPr lang="uk-U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між установами НАМН України, а також ЗОЗ спроможної мережі.</a:t>
            </a:r>
          </a:p>
        </p:txBody>
      </p:sp>
    </p:spTree>
    <p:extLst>
      <p:ext uri="{BB962C8B-B14F-4D97-AF65-F5344CB8AC3E}">
        <p14:creationId xmlns:p14="http://schemas.microsoft.com/office/powerpoint/2010/main" val="217781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FE581C-2EA0-E5F2-2E34-733FBAC90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437"/>
            <a:ext cx="9144000" cy="4114800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2684DDAC-8B7E-9940-52D2-64511B8BF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376" y="551830"/>
            <a:ext cx="3568844" cy="2019920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 algn="ctr"/>
            <a:r>
              <a:rPr lang="en-US" sz="4950" dirty="0">
                <a:solidFill>
                  <a:schemeClr val="bg1"/>
                </a:solidFill>
              </a:rPr>
              <a:t>РАЗОМ ДО ПЕРЕМОГИ!</a:t>
            </a:r>
            <a:br>
              <a:rPr lang="en-US" sz="4950" dirty="0">
                <a:solidFill>
                  <a:schemeClr val="bg1"/>
                </a:solidFill>
              </a:rPr>
            </a:br>
            <a:endParaRPr lang="en-US" sz="49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16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title" idx="4294967295"/>
          </p:nvPr>
        </p:nvSpPr>
        <p:spPr>
          <a:xfrm>
            <a:off x="0" y="206375"/>
            <a:ext cx="8229600" cy="627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r>
              <a:rPr lang="uk-UA" sz="3600"/>
              <a:t>Амбулаторно-консультативна допомога</a:t>
            </a:r>
            <a:br>
              <a:rPr lang="uk-UA" sz="3600"/>
            </a:br>
            <a:r>
              <a:rPr lang="uk-UA" sz="3600">
                <a:solidFill>
                  <a:srgbClr val="86C4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>
              <a:solidFill>
                <a:schemeClr val="dk1"/>
              </a:solidFill>
            </a:endParaRPr>
          </a:p>
        </p:txBody>
      </p:sp>
      <p:graphicFrame>
        <p:nvGraphicFramePr>
          <p:cNvPr id="122" name="Google Shape;122;p4"/>
          <p:cNvGraphicFramePr/>
          <p:nvPr>
            <p:extLst>
              <p:ext uri="{D42A27DB-BD31-4B8C-83A1-F6EECF244321}">
                <p14:modId xmlns:p14="http://schemas.microsoft.com/office/powerpoint/2010/main" val="2040058273"/>
              </p:ext>
            </p:extLst>
          </p:nvPr>
        </p:nvGraphicFramePr>
        <p:xfrm>
          <a:off x="127000" y="740499"/>
          <a:ext cx="9017000" cy="4290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3" name="Google Shape;123;p4" descr="НАМН України – Національна академія медичних наук України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84274" y="206375"/>
            <a:ext cx="932366" cy="953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 idx="4294967295"/>
          </p:nvPr>
        </p:nvSpPr>
        <p:spPr>
          <a:xfrm>
            <a:off x="0" y="206375"/>
            <a:ext cx="8229600" cy="627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r>
              <a:rPr lang="uk-UA" sz="3600"/>
              <a:t>Амбулаторно-консультативна допомога</a:t>
            </a:r>
            <a:endParaRPr sz="3600">
              <a:solidFill>
                <a:srgbClr val="FF0000"/>
              </a:solidFill>
            </a:endParaRPr>
          </a:p>
        </p:txBody>
      </p:sp>
      <p:graphicFrame>
        <p:nvGraphicFramePr>
          <p:cNvPr id="130" name="Google Shape;130;p5"/>
          <p:cNvGraphicFramePr/>
          <p:nvPr>
            <p:extLst>
              <p:ext uri="{D42A27DB-BD31-4B8C-83A1-F6EECF244321}">
                <p14:modId xmlns:p14="http://schemas.microsoft.com/office/powerpoint/2010/main" val="3196489521"/>
              </p:ext>
            </p:extLst>
          </p:nvPr>
        </p:nvGraphicFramePr>
        <p:xfrm>
          <a:off x="0" y="640667"/>
          <a:ext cx="9017000" cy="4399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1" name="Google Shape;131;p5" descr="НАМН України – Національна академія медичних наук України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7727" y="170083"/>
            <a:ext cx="999273" cy="9411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1CD0FD6C-E8E7-2F66-1E23-841A5BF214D8}"/>
              </a:ext>
            </a:extLst>
          </p:cNvPr>
          <p:cNvSpPr/>
          <p:nvPr/>
        </p:nvSpPr>
        <p:spPr>
          <a:xfrm rot="19011914">
            <a:off x="1331263" y="3910019"/>
            <a:ext cx="2484945" cy="41120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146AC61F-0811-D1C5-D74C-744BE91D376F}"/>
              </a:ext>
            </a:extLst>
          </p:cNvPr>
          <p:cNvSpPr/>
          <p:nvPr/>
        </p:nvSpPr>
        <p:spPr>
          <a:xfrm rot="19011914">
            <a:off x="2218763" y="3910018"/>
            <a:ext cx="2484945" cy="41120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None/>
            </a:pPr>
            <a:r>
              <a:rPr lang="uk-UA" sz="2400" dirty="0"/>
              <a:t>Стаціонарна допомога</a:t>
            </a:r>
            <a:endParaRPr sz="2400" dirty="0">
              <a:solidFill>
                <a:srgbClr val="FF0000"/>
              </a:solidFill>
            </a:endParaRPr>
          </a:p>
        </p:txBody>
      </p:sp>
      <p:graphicFrame>
        <p:nvGraphicFramePr>
          <p:cNvPr id="138" name="Google Shape;138;p6"/>
          <p:cNvGraphicFramePr/>
          <p:nvPr>
            <p:extLst>
              <p:ext uri="{D42A27DB-BD31-4B8C-83A1-F6EECF244321}">
                <p14:modId xmlns:p14="http://schemas.microsoft.com/office/powerpoint/2010/main" val="3462429463"/>
              </p:ext>
            </p:extLst>
          </p:nvPr>
        </p:nvGraphicFramePr>
        <p:xfrm>
          <a:off x="-1" y="880946"/>
          <a:ext cx="9062357" cy="405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9" name="Google Shape;139;p6" descr="НАМН України – Національна академія медичних наук України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60659" y="278165"/>
            <a:ext cx="900007" cy="9562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83CD89FC-2A20-53B3-9786-F40280036088}"/>
              </a:ext>
            </a:extLst>
          </p:cNvPr>
          <p:cNvSpPr/>
          <p:nvPr/>
        </p:nvSpPr>
        <p:spPr>
          <a:xfrm>
            <a:off x="4987979" y="4127278"/>
            <a:ext cx="1012770" cy="60500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3F783C02-7503-DC9D-251A-8F63EB64B16E}"/>
              </a:ext>
            </a:extLst>
          </p:cNvPr>
          <p:cNvSpPr/>
          <p:nvPr/>
        </p:nvSpPr>
        <p:spPr>
          <a:xfrm>
            <a:off x="7025167" y="4149899"/>
            <a:ext cx="1012770" cy="60500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None/>
            </a:pPr>
            <a:r>
              <a:rPr lang="uk-UA" sz="2400"/>
              <a:t>Стаціонарна допомога</a:t>
            </a:r>
            <a:endParaRPr sz="2400">
              <a:solidFill>
                <a:srgbClr val="FF0000"/>
              </a:solidFill>
            </a:endParaRPr>
          </a:p>
        </p:txBody>
      </p:sp>
      <p:graphicFrame>
        <p:nvGraphicFramePr>
          <p:cNvPr id="146" name="Google Shape;146;p7"/>
          <p:cNvGraphicFramePr/>
          <p:nvPr>
            <p:extLst>
              <p:ext uri="{D42A27DB-BD31-4B8C-83A1-F6EECF244321}">
                <p14:modId xmlns:p14="http://schemas.microsoft.com/office/powerpoint/2010/main" val="760918620"/>
              </p:ext>
            </p:extLst>
          </p:nvPr>
        </p:nvGraphicFramePr>
        <p:xfrm>
          <a:off x="-1" y="880946"/>
          <a:ext cx="9062357" cy="405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7" name="Google Shape;147;p7" descr="НАМН України – Національна академія медичних наук України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60659" y="278165"/>
            <a:ext cx="900007" cy="9562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FDE39EC0-FCE3-FF60-48EF-BD2D26483AC3}"/>
              </a:ext>
            </a:extLst>
          </p:cNvPr>
          <p:cNvSpPr/>
          <p:nvPr/>
        </p:nvSpPr>
        <p:spPr>
          <a:xfrm>
            <a:off x="5069622" y="3818108"/>
            <a:ext cx="1012770" cy="60500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EDFCE61C-1BFD-6CF0-D2FD-C0D2627CDB9C}"/>
              </a:ext>
            </a:extLst>
          </p:cNvPr>
          <p:cNvSpPr/>
          <p:nvPr/>
        </p:nvSpPr>
        <p:spPr>
          <a:xfrm>
            <a:off x="2160415" y="3818108"/>
            <a:ext cx="950178" cy="60500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None/>
            </a:pPr>
            <a:r>
              <a:rPr lang="uk-UA" sz="2400"/>
              <a:t>Стаціонарна допомога</a:t>
            </a:r>
            <a:endParaRPr sz="2400">
              <a:solidFill>
                <a:srgbClr val="FF0000"/>
              </a:solidFill>
            </a:endParaRPr>
          </a:p>
        </p:txBody>
      </p:sp>
      <p:graphicFrame>
        <p:nvGraphicFramePr>
          <p:cNvPr id="154" name="Google Shape;154;p8"/>
          <p:cNvGraphicFramePr/>
          <p:nvPr>
            <p:extLst>
              <p:ext uri="{D42A27DB-BD31-4B8C-83A1-F6EECF244321}">
                <p14:modId xmlns:p14="http://schemas.microsoft.com/office/powerpoint/2010/main" val="154778846"/>
              </p:ext>
            </p:extLst>
          </p:nvPr>
        </p:nvGraphicFramePr>
        <p:xfrm>
          <a:off x="-1" y="936702"/>
          <a:ext cx="9062357" cy="4000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5" name="Google Shape;155;p8" descr="НАМН України – Національна академія медичних наук України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60659" y="278165"/>
            <a:ext cx="900007" cy="956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/>
          <p:cNvGraphicFramePr>
            <a:graphicFrameLocks noGrp="1"/>
          </p:cNvGraphicFramePr>
          <p:nvPr/>
        </p:nvGraphicFramePr>
        <p:xfrm>
          <a:off x="367990" y="1137421"/>
          <a:ext cx="8408020" cy="3883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50411">
                  <a:extLst>
                    <a:ext uri="{9D8B030D-6E8A-4147-A177-3AD203B41FA5}">
                      <a16:colId xmlns:a16="http://schemas.microsoft.com/office/drawing/2014/main" val="1181186906"/>
                    </a:ext>
                  </a:extLst>
                </a:gridCol>
                <a:gridCol w="1757609">
                  <a:extLst>
                    <a:ext uri="{9D8B030D-6E8A-4147-A177-3AD203B41FA5}">
                      <a16:colId xmlns:a16="http://schemas.microsoft.com/office/drawing/2014/main" val="693830690"/>
                    </a:ext>
                  </a:extLst>
                </a:gridCol>
              </a:tblGrid>
              <a:tr h="3441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"ННЦ хірургії та трансплантології імені О. О. Шалімова  НАМНУ"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67811876"/>
                  </a:ext>
                </a:extLst>
              </a:tr>
              <a:tr h="3441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"ННЦ радіаційної медицини, гематології та онкології НАМНУ"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16029492"/>
                  </a:ext>
                </a:extLst>
              </a:tr>
              <a:tr h="3441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Інститут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медичної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радіології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онкології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ім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С.П.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Григор’єва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НАМНУ"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71471770"/>
                  </a:ext>
                </a:extLst>
              </a:tr>
              <a:tr h="3441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"Національний інститут серцево-судинної хірургії імені М.М. Амосова НАМНУ"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83560208"/>
                  </a:ext>
                </a:extLst>
              </a:tr>
              <a:tr h="3441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"ННЦ «Інститут кардіології імені академіка М.Д. Стражеска НАМНУ"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27838628"/>
                  </a:ext>
                </a:extLst>
              </a:tr>
              <a:tr h="2082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"Інститут геронтології ім. академіка Д.Ф.Чеботарьова НАМНУ"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99002584"/>
                  </a:ext>
                </a:extLst>
              </a:tr>
              <a:tr h="3441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"Інститут медицини праці ім. Ю.І. Кундієва НАМНУ"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70296873"/>
                  </a:ext>
                </a:extLst>
              </a:tr>
              <a:tr h="3441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«Всеукраїнський центр материнства та дитинства НАМНУ"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2115729"/>
                  </a:ext>
                </a:extLst>
              </a:tr>
              <a:tr h="3441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"Інститут патології хребта та суглобів ім. проф. М.І. Ситенка НАМНУ"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40078349"/>
                  </a:ext>
                </a:extLst>
              </a:tr>
              <a:tr h="2082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"Національний інститут терапії імені Л.Т. Малої НАМНУ"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5712980"/>
                  </a:ext>
                </a:extLst>
              </a:tr>
              <a:tr h="3441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"Інститут патології крові та трансфузійної медицини НАМНУ"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66013302"/>
                  </a:ext>
                </a:extLst>
              </a:tr>
              <a:tr h="3441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"Інститут гастроентерології НАМНУ"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26202293"/>
                  </a:ext>
                </a:extLst>
              </a:tr>
            </a:tbl>
          </a:graphicData>
        </a:graphic>
      </p:graphicFrame>
      <p:sp>
        <p:nvSpPr>
          <p:cNvPr id="3" name="Прямокутник 2"/>
          <p:cNvSpPr/>
          <p:nvPr/>
        </p:nvSpPr>
        <p:spPr>
          <a:xfrm>
            <a:off x="624468" y="278780"/>
            <a:ext cx="7672039" cy="646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/>
              <a:t>Контрактування</a:t>
            </a:r>
            <a:r>
              <a:rPr lang="uk-UA" sz="2800" b="1" dirty="0"/>
              <a:t> з НСЗУ – станом на 01.09.2025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200899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13563</TotalTime>
  <Words>2306</Words>
  <Application>Microsoft Office PowerPoint</Application>
  <PresentationFormat>Екран (16:9)</PresentationFormat>
  <Paragraphs>310</Paragraphs>
  <Slides>31</Slides>
  <Notes>18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Тема Office</vt:lpstr>
      <vt:lpstr>Державні установи НАМН в програмі медичних гарантій. Очікування та реальність. Майбутні кроки</vt:lpstr>
      <vt:lpstr>Міжвідомча робоча група</vt:lpstr>
      <vt:lpstr>Амбулаторно-консультативна допомога</vt:lpstr>
      <vt:lpstr>Амбулаторно-консультативна допомога  </vt:lpstr>
      <vt:lpstr>Амбулаторно-консультативна допомога</vt:lpstr>
      <vt:lpstr>Стаціонарна допомога</vt:lpstr>
      <vt:lpstr>Стаціонарна допомога</vt:lpstr>
      <vt:lpstr>Стаціонарна допомога</vt:lpstr>
      <vt:lpstr>Презентація PowerPoint</vt:lpstr>
      <vt:lpstr>Презентація PowerPoint</vt:lpstr>
      <vt:lpstr>Контрактування установ НАМН </vt:lpstr>
      <vt:lpstr>Проблемні заклади   </vt:lpstr>
      <vt:lpstr>Стабілізаційний пакет та кошти за ПМГ, млн. грн   </vt:lpstr>
      <vt:lpstr>Стабілізаційний пакет та кошти за ПМГ, млн. грн   </vt:lpstr>
      <vt:lpstr>Стабілізаційний пакет та кошти за ПМГ, млн. грн</vt:lpstr>
      <vt:lpstr>Надходження за надання платних послуг, млн.грн</vt:lpstr>
      <vt:lpstr>ДП «Медичні закупівлі» </vt:lpstr>
      <vt:lpstr>Видатки спеціалізованих установ НАМН від надходжень за ПМГ НСЗУ</vt:lpstr>
      <vt:lpstr>Оплата праці</vt:lpstr>
      <vt:lpstr>Системні проблеми в установах</vt:lpstr>
      <vt:lpstr>Локальні проблеми установ, виявлені під час роботи комісії</vt:lpstr>
      <vt:lpstr>Локальні проблеми установ, виявлені під час роботи комісії</vt:lpstr>
      <vt:lpstr>Локальні проблеми установ, виявлені під час роботи комісії</vt:lpstr>
      <vt:lpstr>Локальні проблеми установ, виявлені під час роботи комісії</vt:lpstr>
      <vt:lpstr>Проблеми та виклики, пов'язані із централізованими закупівлями МОЗ</vt:lpstr>
      <vt:lpstr>Взаємодія НАМН з Комітетом з питань здоров'я нації ВРУ, Рахунковою палатою, МОЗ, НСЗУ</vt:lpstr>
      <vt:lpstr>Взаємодія НАМН з Комітетом з питань здоров'я нації ВРУ, Рахунковою палатою, МОЗ, НСЗУ</vt:lpstr>
      <vt:lpstr>Взаємодія НАМН з Комітетом з питань здоров'я нації ВРУ, Рахунковою палатою, МОЗ, НСЗУ</vt:lpstr>
      <vt:lpstr>Взаємодія НАМН з Комітетом з питань здоров'я нації ВРУ, Рахунковою палатою, МОЗ, НСЗУ</vt:lpstr>
      <vt:lpstr>Наступні кроки</vt:lpstr>
      <vt:lpstr>РАЗОМ ДО ПЕРЕМОГИ! </vt:lpstr>
    </vt:vector>
  </TitlesOfParts>
  <Company>BreadLand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кандидата на посаду директора ДУ «Інститут серцево-судинної хірургії ім. М.М. Амосова НАМН України»</dc:title>
  <dc:creator>Dmytro Koval</dc:creator>
  <cp:lastModifiedBy>sergii siromakha</cp:lastModifiedBy>
  <cp:revision>509</cp:revision>
  <dcterms:created xsi:type="dcterms:W3CDTF">2015-12-23T10:45:26Z</dcterms:created>
  <dcterms:modified xsi:type="dcterms:W3CDTF">2025-11-05T09:52:55Z</dcterms:modified>
</cp:coreProperties>
</file>